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36"/>
  </p:notesMasterIdLst>
  <p:sldIdLst>
    <p:sldId id="256" r:id="rId2"/>
    <p:sldId id="285" r:id="rId3"/>
    <p:sldId id="257" r:id="rId4"/>
    <p:sldId id="258" r:id="rId5"/>
    <p:sldId id="259" r:id="rId6"/>
    <p:sldId id="260" r:id="rId7"/>
    <p:sldId id="261" r:id="rId8"/>
    <p:sldId id="262" r:id="rId9"/>
    <p:sldId id="263" r:id="rId10"/>
    <p:sldId id="286" r:id="rId11"/>
    <p:sldId id="264" r:id="rId12"/>
    <p:sldId id="265" r:id="rId13"/>
    <p:sldId id="266" r:id="rId14"/>
    <p:sldId id="287" r:id="rId15"/>
    <p:sldId id="288" r:id="rId16"/>
    <p:sldId id="267" r:id="rId17"/>
    <p:sldId id="268" r:id="rId18"/>
    <p:sldId id="269" r:id="rId19"/>
    <p:sldId id="270" r:id="rId20"/>
    <p:sldId id="271" r:id="rId21"/>
    <p:sldId id="272" r:id="rId22"/>
    <p:sldId id="274" r:id="rId23"/>
    <p:sldId id="290" r:id="rId24"/>
    <p:sldId id="273" r:id="rId25"/>
    <p:sldId id="275" r:id="rId26"/>
    <p:sldId id="276" r:id="rId27"/>
    <p:sldId id="291" r:id="rId28"/>
    <p:sldId id="280" r:id="rId29"/>
    <p:sldId id="281" r:id="rId30"/>
    <p:sldId id="282" r:id="rId31"/>
    <p:sldId id="283" r:id="rId32"/>
    <p:sldId id="292" r:id="rId33"/>
    <p:sldId id="293" r:id="rId34"/>
    <p:sldId id="29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jana Rayarala" initials="SR" lastIdx="1" clrIdx="0">
    <p:extLst>
      <p:ext uri="{19B8F6BF-5375-455C-9EA6-DF929625EA0E}">
        <p15:presenceInfo xmlns:p15="http://schemas.microsoft.com/office/powerpoint/2012/main" userId="0e83bcd8119958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66" d="100"/>
          <a:sy n="66" d="100"/>
        </p:scale>
        <p:origin x="6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63A1C593-65D0-4073-BCC9-577B9352EA97}" type="datetimeFigureOut">
              <a:rPr lang="en-US" smtClean="0"/>
              <a:t>12/3/2023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658448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89798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63A1C593-65D0-4073-BCC9-577B9352EA97}" type="datetimeFigureOut">
              <a:rPr lang="en-US" smtClean="0"/>
              <a:t>12/3/2023</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4025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214798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63A1C593-65D0-4073-BCC9-577B9352EA97}" type="datetimeFigureOut">
              <a:rPr lang="en-US" smtClean="0"/>
              <a:t>12/3/2023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013830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63A1C593-65D0-4073-BCC9-577B9352EA97}" type="datetimeFigureOut">
              <a:rPr lang="en-US" smtClean="0"/>
              <a:t>12/3/2023</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538810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3A1C593-65D0-4073-BCC9-577B9352EA97}" type="datetimeFigureOut">
              <a:rPr lang="en-US" smtClean="0"/>
              <a:t>12/3/2023</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622269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43598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63A1C593-65D0-4073-BCC9-577B9352EA97}" type="datetimeFigureOut">
              <a:rPr lang="en-US" smtClean="0"/>
              <a:t>12/3/2023</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76856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249312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63A1C593-65D0-4073-BCC9-577B9352EA97}" type="datetimeFigureOut">
              <a:rPr lang="en-US" smtClean="0"/>
              <a:t>12/3/2023</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269626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63A1C593-65D0-4073-BCC9-577B9352EA97}" type="datetimeFigureOut">
              <a:rPr lang="en-US" smtClean="0"/>
              <a:t>12/3/2023</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64291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hyperlink" Target="https://www.kaggle.com/datasets/lakshmi25npathi/imdb-dataset-of-50k-movie-reviews/data"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080" y="1122680"/>
            <a:ext cx="9284584" cy="1898015"/>
          </a:xfrm>
        </p:spPr>
        <p:txBody>
          <a:bodyPr/>
          <a:lstStyle/>
          <a:p>
            <a:r>
              <a:rPr lang="en-IN" altLang="en-US" sz="4000" b="1" dirty="0">
                <a:latin typeface="Times New Roman" panose="02020603050405020304" charset="0"/>
                <a:cs typeface="Times New Roman" panose="02020603050405020304" charset="0"/>
              </a:rPr>
              <a:t>SENTIMENT ANALYSIS ON IMDB MOVIE REVIEWS</a:t>
            </a:r>
          </a:p>
        </p:txBody>
      </p:sp>
      <p:sp>
        <p:nvSpPr>
          <p:cNvPr id="3" name="Subtitle 2"/>
          <p:cNvSpPr>
            <a:spLocks noGrp="1"/>
          </p:cNvSpPr>
          <p:nvPr>
            <p:ph type="subTitle" idx="1"/>
          </p:nvPr>
        </p:nvSpPr>
        <p:spPr/>
        <p:txBody>
          <a:bodyPr>
            <a:normAutofit fontScale="92500" lnSpcReduction="20000"/>
          </a:bodyPr>
          <a:lstStyle/>
          <a:p>
            <a:endParaRPr lang="en-IN" altLang="en-US" sz="1800" dirty="0">
              <a:latin typeface="Times New Roman" panose="02020603050405020304" charset="0"/>
              <a:cs typeface="Times New Roman" panose="02020603050405020304" charset="0"/>
            </a:endParaRPr>
          </a:p>
          <a:p>
            <a:r>
              <a:rPr lang="en-IN" altLang="en-US" sz="1800" dirty="0">
                <a:latin typeface="Times New Roman" panose="02020603050405020304" charset="0"/>
                <a:cs typeface="Times New Roman" panose="02020603050405020304" charset="0"/>
              </a:rPr>
              <a:t>Sanjana Rayarala- A20548132</a:t>
            </a:r>
          </a:p>
          <a:p>
            <a:r>
              <a:rPr lang="en-IN" altLang="en-US" sz="1800" dirty="0">
                <a:latin typeface="Times New Roman" panose="02020603050405020304" charset="0"/>
                <a:cs typeface="Times New Roman" panose="02020603050405020304" charset="0"/>
              </a:rPr>
              <a:t>Sai Dheeraj </a:t>
            </a:r>
            <a:r>
              <a:rPr lang="en-IN" altLang="en-US" sz="1800" dirty="0" err="1">
                <a:latin typeface="Times New Roman" panose="02020603050405020304" charset="0"/>
                <a:cs typeface="Times New Roman" panose="02020603050405020304" charset="0"/>
              </a:rPr>
              <a:t>Surampally</a:t>
            </a:r>
            <a:r>
              <a:rPr lang="en-IN" altLang="en-US" sz="1800" dirty="0">
                <a:latin typeface="Times New Roman" panose="02020603050405020304" charset="0"/>
                <a:cs typeface="Times New Roman" panose="02020603050405020304" charset="0"/>
              </a:rPr>
              <a:t>- A20545700</a:t>
            </a:r>
          </a:p>
          <a:p>
            <a:r>
              <a:rPr lang="en-IN" altLang="en-US" sz="1800" dirty="0">
                <a:latin typeface="Times New Roman" panose="02020603050405020304" charset="0"/>
                <a:cs typeface="Times New Roman" panose="02020603050405020304" charset="0"/>
              </a:rPr>
              <a:t>Rahul </a:t>
            </a:r>
            <a:r>
              <a:rPr lang="en-IN" altLang="en-US" sz="1800" dirty="0" err="1">
                <a:latin typeface="Times New Roman" panose="02020603050405020304" charset="0"/>
                <a:cs typeface="Times New Roman" panose="02020603050405020304" charset="0"/>
              </a:rPr>
              <a:t>Narahari</a:t>
            </a:r>
            <a:r>
              <a:rPr lang="en-IN" altLang="en-US" sz="1800" dirty="0">
                <a:latin typeface="Times New Roman" panose="02020603050405020304" charset="0"/>
                <a:cs typeface="Times New Roman" panose="02020603050405020304" charset="0"/>
              </a:rPr>
              <a:t>- A20545662</a:t>
            </a:r>
          </a:p>
        </p:txBody>
      </p:sp>
      <p:pic>
        <p:nvPicPr>
          <p:cNvPr id="6" name="Recorded Sound">
            <a:hlinkClick r:id="" action="ppaction://media"/>
            <a:extLst>
              <a:ext uri="{FF2B5EF4-FFF2-40B4-BE49-F238E27FC236}">
                <a16:creationId xmlns:a16="http://schemas.microsoft.com/office/drawing/2014/main" id="{051F84E4-CF09-AECA-6698-9C89F702F1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23065" y="453724"/>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58"/>
    </mc:Choice>
    <mc:Fallback>
      <p:transition spd="slow" advTm="11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9235"/>
            <a:ext cx="10515600" cy="652145"/>
          </a:xfrm>
        </p:spPr>
        <p:txBody>
          <a:bodyPr>
            <a:normAutofit fontScale="90000"/>
          </a:bodyPr>
          <a:lstStyle/>
          <a:p>
            <a:r>
              <a:rPr lang="en-IN" altLang="en-US" sz="4000" dirty="0">
                <a:latin typeface="Times New Roman" panose="02020603050405020304" charset="0"/>
                <a:cs typeface="Times New Roman" panose="02020603050405020304" charset="0"/>
              </a:rPr>
              <a:t>DUPLICATE ENTRIES AND REVIEWS</a:t>
            </a:r>
          </a:p>
        </p:txBody>
      </p:sp>
      <p:sp>
        <p:nvSpPr>
          <p:cNvPr id="7" name="Title 1">
            <a:extLst>
              <a:ext uri="{FF2B5EF4-FFF2-40B4-BE49-F238E27FC236}">
                <a16:creationId xmlns:a16="http://schemas.microsoft.com/office/drawing/2014/main" id="{8FF3BAD0-8C73-8A93-8249-6C6F70DB8EF1}"/>
              </a:ext>
            </a:extLst>
          </p:cNvPr>
          <p:cNvSpPr txBox="1">
            <a:spLocks/>
          </p:cNvSpPr>
          <p:nvPr/>
        </p:nvSpPr>
        <p:spPr>
          <a:xfrm>
            <a:off x="270309" y="555307"/>
            <a:ext cx="10515600" cy="641350"/>
          </a:xfrm>
          <a:prstGeom prst="rect">
            <a:avLst/>
          </a:prstGeom>
        </p:spPr>
        <p:txBody>
          <a:bodyPr vert="horz" lIns="228600" tIns="228600" rIns="228600" bIns="228600" rtlCol="0" anchor="ctr">
            <a:normAutofit fontScale="37500" lnSpcReduction="20000"/>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r>
              <a:rPr lang="en-IN" altLang="en-US">
                <a:latin typeface="Times New Roman" panose="02020603050405020304" charset="0"/>
                <a:cs typeface="Times New Roman" panose="02020603050405020304" charset="0"/>
              </a:rPr>
              <a:t>SUMMARY OF THE DTASETS</a:t>
            </a:r>
          </a:p>
        </p:txBody>
      </p:sp>
      <p:sp>
        <p:nvSpPr>
          <p:cNvPr id="8" name="Title 1">
            <a:extLst>
              <a:ext uri="{FF2B5EF4-FFF2-40B4-BE49-F238E27FC236}">
                <a16:creationId xmlns:a16="http://schemas.microsoft.com/office/drawing/2014/main" id="{41CB9FB2-C3E2-7EE1-FF3D-7D9F9EAB5739}"/>
              </a:ext>
            </a:extLst>
          </p:cNvPr>
          <p:cNvSpPr txBox="1">
            <a:spLocks/>
          </p:cNvSpPr>
          <p:nvPr/>
        </p:nvSpPr>
        <p:spPr>
          <a:xfrm>
            <a:off x="838200" y="194945"/>
            <a:ext cx="10515600" cy="641350"/>
          </a:xfrm>
          <a:prstGeom prst="rect">
            <a:avLst/>
          </a:prstGeom>
        </p:spPr>
        <p:txBody>
          <a:bodyPr vert="horz" lIns="228600" tIns="228600" rIns="228600" bIns="228600" rtlCol="0" anchor="ctr">
            <a:normAutofit fontScale="37500" lnSpcReduction="20000"/>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r>
              <a:rPr lang="en-IN" altLang="en-US">
                <a:latin typeface="Times New Roman" panose="02020603050405020304" charset="0"/>
                <a:cs typeface="Times New Roman" panose="02020603050405020304" charset="0"/>
              </a:rPr>
              <a:t>SUMMARY OF THE DTASETS</a:t>
            </a:r>
          </a:p>
        </p:txBody>
      </p:sp>
      <p:sp>
        <p:nvSpPr>
          <p:cNvPr id="9" name="Title 1">
            <a:extLst>
              <a:ext uri="{FF2B5EF4-FFF2-40B4-BE49-F238E27FC236}">
                <a16:creationId xmlns:a16="http://schemas.microsoft.com/office/drawing/2014/main" id="{D3B0C544-E02B-5D70-AA24-DBF7BE786445}"/>
              </a:ext>
            </a:extLst>
          </p:cNvPr>
          <p:cNvSpPr txBox="1">
            <a:spLocks/>
          </p:cNvSpPr>
          <p:nvPr/>
        </p:nvSpPr>
        <p:spPr>
          <a:xfrm>
            <a:off x="316830" y="194945"/>
            <a:ext cx="10515600" cy="1049789"/>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 CHECKING IF DATASET IS BIASED</a:t>
            </a:r>
          </a:p>
        </p:txBody>
      </p:sp>
      <p:pic>
        <p:nvPicPr>
          <p:cNvPr id="3" name="Picture 2">
            <a:extLst>
              <a:ext uri="{FF2B5EF4-FFF2-40B4-BE49-F238E27FC236}">
                <a16:creationId xmlns:a16="http://schemas.microsoft.com/office/drawing/2014/main" id="{C2E31DB4-1024-6D0A-6628-DB560090B572}"/>
              </a:ext>
            </a:extLst>
          </p:cNvPr>
          <p:cNvPicPr>
            <a:picLocks noChangeAspect="1"/>
          </p:cNvPicPr>
          <p:nvPr/>
        </p:nvPicPr>
        <p:blipFill rotWithShape="1">
          <a:blip r:embed="rId4"/>
          <a:srcRect t="26830" r="43351" b="7733"/>
          <a:stretch/>
        </p:blipFill>
        <p:spPr bwMode="auto">
          <a:xfrm>
            <a:off x="741145" y="1605095"/>
            <a:ext cx="7276699" cy="4516571"/>
          </a:xfrm>
          <a:prstGeom prst="rect">
            <a:avLst/>
          </a:prstGeom>
          <a:ln>
            <a:noFill/>
          </a:ln>
          <a:extLst>
            <a:ext uri="{53640926-AAD7-44D8-BBD7-CCE9431645EC}">
              <a14:shadowObscured xmlns:a14="http://schemas.microsoft.com/office/drawing/2010/main"/>
            </a:ext>
          </a:extLst>
        </p:spPr>
      </p:pic>
      <p:pic>
        <p:nvPicPr>
          <p:cNvPr id="5" name="Recorded Sound">
            <a:hlinkClick r:id="" action="ppaction://media"/>
            <a:extLst>
              <a:ext uri="{FF2B5EF4-FFF2-40B4-BE49-F238E27FC236}">
                <a16:creationId xmlns:a16="http://schemas.microsoft.com/office/drawing/2014/main" id="{9A862843-6E61-2B13-4E6A-0C6F785E25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380959"/>
            <a:ext cx="406400" cy="406400"/>
          </a:xfrm>
          <a:prstGeom prst="rect">
            <a:avLst/>
          </a:prstGeom>
        </p:spPr>
      </p:pic>
    </p:spTree>
    <p:extLst>
      <p:ext uri="{BB962C8B-B14F-4D97-AF65-F5344CB8AC3E}">
        <p14:creationId xmlns:p14="http://schemas.microsoft.com/office/powerpoint/2010/main" val="3890076390"/>
      </p:ext>
    </p:extLst>
  </p:cSld>
  <p:clrMapOvr>
    <a:masterClrMapping/>
  </p:clrMapOvr>
  <mc:AlternateContent xmlns:mc="http://schemas.openxmlformats.org/markup-compatibility/2006">
    <mc:Choice xmlns:p14="http://schemas.microsoft.com/office/powerpoint/2010/main" Requires="p14">
      <p:transition spd="slow" p14:dur="2000" advTm="10873"/>
    </mc:Choice>
    <mc:Fallback>
      <p:transition spd="slow" advTm="10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600" dirty="0">
                <a:latin typeface="Times New Roman" panose="02020603050405020304" charset="0"/>
                <a:cs typeface="Times New Roman" panose="02020603050405020304" charset="0"/>
              </a:rPr>
              <a:t>DATA CLEANING</a:t>
            </a:r>
          </a:p>
        </p:txBody>
      </p:sp>
      <p:sp>
        <p:nvSpPr>
          <p:cNvPr id="3" name="Content Placeholder 2"/>
          <p:cNvSpPr>
            <a:spLocks noGrp="1"/>
          </p:cNvSpPr>
          <p:nvPr>
            <p:ph idx="1"/>
          </p:nvPr>
        </p:nvSpPr>
        <p:spPr/>
        <p:txBody>
          <a:bodyPr/>
          <a:lstStyle/>
          <a:p>
            <a:r>
              <a:rPr lang="en-US" sz="3200" dirty="0">
                <a:latin typeface="Times New Roman" panose="02020603050405020304" charset="0"/>
                <a:cs typeface="Times New Roman" panose="02020603050405020304" charset="0"/>
              </a:rPr>
              <a:t>Handling missing/duplicate values</a:t>
            </a:r>
          </a:p>
          <a:p>
            <a:r>
              <a:rPr lang="en-US" sz="3200" dirty="0">
                <a:latin typeface="Times New Roman" panose="02020603050405020304" charset="0"/>
                <a:cs typeface="Times New Roman" panose="02020603050405020304" charset="0"/>
              </a:rPr>
              <a:t>Convert text to lower case</a:t>
            </a:r>
          </a:p>
          <a:p>
            <a:r>
              <a:rPr lang="en-US" sz="3200" dirty="0">
                <a:latin typeface="Times New Roman" panose="02020603050405020304" charset="0"/>
                <a:cs typeface="Times New Roman" panose="02020603050405020304" charset="0"/>
              </a:rPr>
              <a:t>Removing special characters and numbers</a:t>
            </a:r>
          </a:p>
          <a:p>
            <a:r>
              <a:rPr lang="en-US" sz="3200" dirty="0">
                <a:latin typeface="Times New Roman" panose="02020603050405020304" charset="0"/>
                <a:cs typeface="Times New Roman" panose="02020603050405020304" charset="0"/>
              </a:rPr>
              <a:t>Removing Punctuation</a:t>
            </a:r>
          </a:p>
          <a:p>
            <a:r>
              <a:rPr lang="en-US" sz="3200" dirty="0">
                <a:latin typeface="Times New Roman" panose="02020603050405020304" charset="0"/>
                <a:cs typeface="Times New Roman" panose="02020603050405020304" charset="0"/>
              </a:rPr>
              <a:t>Removing </a:t>
            </a:r>
            <a:r>
              <a:rPr lang="en-US" sz="3200" dirty="0" err="1">
                <a:latin typeface="Times New Roman" panose="02020603050405020304" charset="0"/>
                <a:cs typeface="Times New Roman" panose="02020603050405020304" charset="0"/>
              </a:rPr>
              <a:t>stopwords</a:t>
            </a:r>
            <a:endParaRPr lang="en-US" sz="3200" dirty="0">
              <a:latin typeface="Times New Roman" panose="02020603050405020304" charset="0"/>
              <a:cs typeface="Times New Roman" panose="02020603050405020304" charset="0"/>
            </a:endParaRPr>
          </a:p>
        </p:txBody>
      </p:sp>
      <p:pic>
        <p:nvPicPr>
          <p:cNvPr id="4" name="Recorded Sound">
            <a:hlinkClick r:id="" action="ppaction://media"/>
            <a:extLst>
              <a:ext uri="{FF2B5EF4-FFF2-40B4-BE49-F238E27FC236}">
                <a16:creationId xmlns:a16="http://schemas.microsoft.com/office/drawing/2014/main" id="{D3D2E5D5-15A2-227D-8E28-FED7043669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28943" y="521102"/>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700"/>
    </mc:Choice>
    <mc:Fallback>
      <p:transition spd="slow" advTm="16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6604145" name="Picture 1"/>
          <p:cNvPicPr>
            <a:picLocks noGrp="1" noChangeAspect="1"/>
          </p:cNvPicPr>
          <p:nvPr>
            <p:ph idx="1"/>
          </p:nvPr>
        </p:nvPicPr>
        <p:blipFill rotWithShape="1">
          <a:blip r:embed="rId4"/>
          <a:srcRect t="14643" r="42982" b="7629"/>
          <a:stretch/>
        </p:blipFill>
        <p:spPr>
          <a:xfrm>
            <a:off x="441959" y="1718109"/>
            <a:ext cx="5995736" cy="4126164"/>
          </a:xfrm>
          <a:prstGeom prst="rect">
            <a:avLst/>
          </a:prstGeom>
        </p:spPr>
      </p:pic>
      <p:sp>
        <p:nvSpPr>
          <p:cNvPr id="3" name="Title 1">
            <a:extLst>
              <a:ext uri="{FF2B5EF4-FFF2-40B4-BE49-F238E27FC236}">
                <a16:creationId xmlns:a16="http://schemas.microsoft.com/office/drawing/2014/main" id="{77A21737-30AA-084B-D368-70E9DE0EAE71}"/>
              </a:ext>
            </a:extLst>
          </p:cNvPr>
          <p:cNvSpPr txBox="1">
            <a:spLocks/>
          </p:cNvSpPr>
          <p:nvPr/>
        </p:nvSpPr>
        <p:spPr>
          <a:xfrm>
            <a:off x="441959" y="531828"/>
            <a:ext cx="10515600" cy="1049789"/>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 HANDLING MISSING/DUPLICATE ENTRIES</a:t>
            </a:r>
          </a:p>
        </p:txBody>
      </p:sp>
      <p:pic>
        <p:nvPicPr>
          <p:cNvPr id="4" name="Picture 3">
            <a:extLst>
              <a:ext uri="{FF2B5EF4-FFF2-40B4-BE49-F238E27FC236}">
                <a16:creationId xmlns:a16="http://schemas.microsoft.com/office/drawing/2014/main" id="{B7182BCC-9977-AD9C-2D10-F668FD85EE8B}"/>
              </a:ext>
            </a:extLst>
          </p:cNvPr>
          <p:cNvPicPr>
            <a:picLocks noChangeAspect="1"/>
          </p:cNvPicPr>
          <p:nvPr/>
        </p:nvPicPr>
        <p:blipFill rotWithShape="1">
          <a:blip r:embed="rId5"/>
          <a:srcRect t="31640" r="53239" b="6918"/>
          <a:stretch/>
        </p:blipFill>
        <p:spPr bwMode="auto">
          <a:xfrm>
            <a:off x="6754529" y="1823986"/>
            <a:ext cx="4851131" cy="2852556"/>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432365D-7C3B-01F5-7ACA-A36D5DC7EF7B}"/>
              </a:ext>
            </a:extLst>
          </p:cNvPr>
          <p:cNvPicPr>
            <a:picLocks noChangeAspect="1"/>
          </p:cNvPicPr>
          <p:nvPr/>
        </p:nvPicPr>
        <p:blipFill rotWithShape="1">
          <a:blip r:embed="rId6"/>
          <a:srcRect t="64522" r="42924" b="17269"/>
          <a:stretch/>
        </p:blipFill>
        <p:spPr bwMode="auto">
          <a:xfrm>
            <a:off x="7030877" y="4976663"/>
            <a:ext cx="4298433" cy="1164656"/>
          </a:xfrm>
          <a:prstGeom prst="rect">
            <a:avLst/>
          </a:prstGeom>
          <a:ln>
            <a:noFill/>
          </a:ln>
          <a:extLst>
            <a:ext uri="{53640926-AAD7-44D8-BBD7-CCE9431645EC}">
              <a14:shadowObscured xmlns:a14="http://schemas.microsoft.com/office/drawing/2010/main"/>
            </a:ext>
          </a:extLst>
        </p:spPr>
      </p:pic>
      <p:pic>
        <p:nvPicPr>
          <p:cNvPr id="6" name="Recorded Sound">
            <a:hlinkClick r:id="" action="ppaction://media"/>
            <a:extLst>
              <a:ext uri="{FF2B5EF4-FFF2-40B4-BE49-F238E27FC236}">
                <a16:creationId xmlns:a16="http://schemas.microsoft.com/office/drawing/2014/main" id="{52063F02-A6B1-AA85-11A4-F627DE62D1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22910" y="716681"/>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352"/>
    </mc:Choice>
    <mc:Fallback>
      <p:transition spd="slow" advTm="9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945" y="588913"/>
            <a:ext cx="10515600" cy="973455"/>
          </a:xfrm>
        </p:spPr>
        <p:txBody>
          <a:bodyPr/>
          <a:lstStyle/>
          <a:p>
            <a:r>
              <a:rPr lang="en-IN" altLang="en-US" sz="3600">
                <a:latin typeface="Times New Roman" panose="02020603050405020304" charset="0"/>
                <a:cs typeface="Times New Roman" panose="02020603050405020304" charset="0"/>
              </a:rPr>
              <a:t>CLASS DISTRIBUTION</a:t>
            </a:r>
          </a:p>
        </p:txBody>
      </p:sp>
      <p:sp>
        <p:nvSpPr>
          <p:cNvPr id="3" name="Title 1">
            <a:extLst>
              <a:ext uri="{FF2B5EF4-FFF2-40B4-BE49-F238E27FC236}">
                <a16:creationId xmlns:a16="http://schemas.microsoft.com/office/drawing/2014/main" id="{0F798FB1-A2A4-AD09-D831-8FF26A83128C}"/>
              </a:ext>
            </a:extLst>
          </p:cNvPr>
          <p:cNvSpPr txBox="1">
            <a:spLocks/>
          </p:cNvSpPr>
          <p:nvPr/>
        </p:nvSpPr>
        <p:spPr>
          <a:xfrm>
            <a:off x="191702" y="512579"/>
            <a:ext cx="10515600" cy="1049789"/>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 CONVERTING TEXT TO LOWER CASE</a:t>
            </a:r>
          </a:p>
        </p:txBody>
      </p:sp>
      <p:pic>
        <p:nvPicPr>
          <p:cNvPr id="7" name="Picture 6">
            <a:extLst>
              <a:ext uri="{FF2B5EF4-FFF2-40B4-BE49-F238E27FC236}">
                <a16:creationId xmlns:a16="http://schemas.microsoft.com/office/drawing/2014/main" id="{6E0708EB-EFEC-D0BA-C993-F0CC2B960DB6}"/>
              </a:ext>
            </a:extLst>
          </p:cNvPr>
          <p:cNvPicPr>
            <a:picLocks noChangeAspect="1"/>
          </p:cNvPicPr>
          <p:nvPr/>
        </p:nvPicPr>
        <p:blipFill rotWithShape="1">
          <a:blip r:embed="rId4"/>
          <a:srcRect r="42932" b="72005"/>
          <a:stretch/>
        </p:blipFill>
        <p:spPr bwMode="auto">
          <a:xfrm>
            <a:off x="490085" y="1672573"/>
            <a:ext cx="7912770" cy="3512854"/>
          </a:xfrm>
          <a:prstGeom prst="rect">
            <a:avLst/>
          </a:prstGeom>
          <a:ln>
            <a:noFill/>
          </a:ln>
          <a:extLst>
            <a:ext uri="{53640926-AAD7-44D8-BBD7-CCE9431645EC}">
              <a14:shadowObscured xmlns:a14="http://schemas.microsoft.com/office/drawing/2010/main"/>
            </a:ext>
          </a:extLst>
        </p:spPr>
      </p:pic>
      <p:pic>
        <p:nvPicPr>
          <p:cNvPr id="4" name="Recorded Sound">
            <a:hlinkClick r:id="" action="ppaction://media"/>
            <a:extLst>
              <a:ext uri="{FF2B5EF4-FFF2-40B4-BE49-F238E27FC236}">
                <a16:creationId xmlns:a16="http://schemas.microsoft.com/office/drawing/2014/main" id="{CD41332D-91AB-9131-73DC-CC17699887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0655" y="588913"/>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13"/>
    </mc:Choice>
    <mc:Fallback>
      <p:transition spd="slow" advTm="6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030"/>
            <a:ext cx="10515600" cy="973455"/>
          </a:xfrm>
        </p:spPr>
        <p:txBody>
          <a:bodyPr/>
          <a:lstStyle/>
          <a:p>
            <a:r>
              <a:rPr lang="en-IN" altLang="en-US" sz="3600" dirty="0">
                <a:latin typeface="Times New Roman" panose="02020603050405020304" charset="0"/>
                <a:cs typeface="Times New Roman" panose="02020603050405020304" charset="0"/>
              </a:rPr>
              <a:t>CLASS DISTRIBUTION</a:t>
            </a:r>
          </a:p>
        </p:txBody>
      </p:sp>
      <p:sp>
        <p:nvSpPr>
          <p:cNvPr id="3" name="Title 1">
            <a:extLst>
              <a:ext uri="{FF2B5EF4-FFF2-40B4-BE49-F238E27FC236}">
                <a16:creationId xmlns:a16="http://schemas.microsoft.com/office/drawing/2014/main" id="{0F798FB1-A2A4-AD09-D831-8FF26A83128C}"/>
              </a:ext>
            </a:extLst>
          </p:cNvPr>
          <p:cNvSpPr txBox="1">
            <a:spLocks/>
          </p:cNvSpPr>
          <p:nvPr/>
        </p:nvSpPr>
        <p:spPr>
          <a:xfrm>
            <a:off x="336081" y="295208"/>
            <a:ext cx="10515600" cy="1049789"/>
          </a:xfrm>
          <a:prstGeom prst="rect">
            <a:avLst/>
          </a:prstGeom>
        </p:spPr>
        <p:txBody>
          <a:bodyPr vert="horz" lIns="228600" tIns="228600" rIns="228600" bIns="228600" rtlCol="0" anchor="ctr">
            <a:normAutofit fontScale="70000" lnSpcReduction="20000"/>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 REMOVING SPECIAL CHARACTERS, NUMBERS,  PUNCTUATIONS</a:t>
            </a:r>
          </a:p>
        </p:txBody>
      </p:sp>
      <p:pic>
        <p:nvPicPr>
          <p:cNvPr id="6" name="Picture 5">
            <a:extLst>
              <a:ext uri="{FF2B5EF4-FFF2-40B4-BE49-F238E27FC236}">
                <a16:creationId xmlns:a16="http://schemas.microsoft.com/office/drawing/2014/main" id="{02BB5382-75DE-2B26-F77B-FC5B150F2565}"/>
              </a:ext>
            </a:extLst>
          </p:cNvPr>
          <p:cNvPicPr>
            <a:picLocks noChangeAspect="1"/>
          </p:cNvPicPr>
          <p:nvPr/>
        </p:nvPicPr>
        <p:blipFill rotWithShape="1">
          <a:blip r:embed="rId4"/>
          <a:srcRect l="-1" t="26275" r="56282" b="6077"/>
          <a:stretch/>
        </p:blipFill>
        <p:spPr bwMode="auto">
          <a:xfrm>
            <a:off x="499710" y="1476510"/>
            <a:ext cx="7565457" cy="4139019"/>
          </a:xfrm>
          <a:prstGeom prst="rect">
            <a:avLst/>
          </a:prstGeom>
          <a:ln>
            <a:noFill/>
          </a:ln>
          <a:extLst>
            <a:ext uri="{53640926-AAD7-44D8-BBD7-CCE9431645EC}">
              <a14:shadowObscured xmlns:a14="http://schemas.microsoft.com/office/drawing/2010/main"/>
            </a:ext>
          </a:extLst>
        </p:spPr>
      </p:pic>
      <p:pic>
        <p:nvPicPr>
          <p:cNvPr id="4" name="Recorded Sound">
            <a:hlinkClick r:id="" action="ppaction://media"/>
            <a:extLst>
              <a:ext uri="{FF2B5EF4-FFF2-40B4-BE49-F238E27FC236}">
                <a16:creationId xmlns:a16="http://schemas.microsoft.com/office/drawing/2014/main" id="{7D65B290-A973-D0D9-15A7-9BA89854F0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51681" y="523557"/>
            <a:ext cx="406400" cy="406400"/>
          </a:xfrm>
          <a:prstGeom prst="rect">
            <a:avLst/>
          </a:prstGeom>
        </p:spPr>
      </p:pic>
    </p:spTree>
    <p:extLst>
      <p:ext uri="{BB962C8B-B14F-4D97-AF65-F5344CB8AC3E}">
        <p14:creationId xmlns:p14="http://schemas.microsoft.com/office/powerpoint/2010/main" val="813997119"/>
      </p:ext>
    </p:extLst>
  </p:cSld>
  <p:clrMapOvr>
    <a:masterClrMapping/>
  </p:clrMapOvr>
  <mc:AlternateContent xmlns:mc="http://schemas.openxmlformats.org/markup-compatibility/2006">
    <mc:Choice xmlns:p14="http://schemas.microsoft.com/office/powerpoint/2010/main" Requires="p14">
      <p:transition spd="slow" p14:dur="2000" advTm="6864"/>
    </mc:Choice>
    <mc:Fallback>
      <p:transition spd="slow" advTm="6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798FB1-A2A4-AD09-D831-8FF26A83128C}"/>
              </a:ext>
            </a:extLst>
          </p:cNvPr>
          <p:cNvSpPr txBox="1">
            <a:spLocks/>
          </p:cNvSpPr>
          <p:nvPr/>
        </p:nvSpPr>
        <p:spPr>
          <a:xfrm>
            <a:off x="336081" y="295208"/>
            <a:ext cx="10515600" cy="1049789"/>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 REMOVING STOPWORDS</a:t>
            </a:r>
          </a:p>
        </p:txBody>
      </p:sp>
      <p:pic>
        <p:nvPicPr>
          <p:cNvPr id="4" name="Picture 3">
            <a:extLst>
              <a:ext uri="{FF2B5EF4-FFF2-40B4-BE49-F238E27FC236}">
                <a16:creationId xmlns:a16="http://schemas.microsoft.com/office/drawing/2014/main" id="{786BD652-9E48-7B98-FE47-1D21C8D34EB4}"/>
              </a:ext>
            </a:extLst>
          </p:cNvPr>
          <p:cNvPicPr>
            <a:picLocks noChangeAspect="1"/>
          </p:cNvPicPr>
          <p:nvPr/>
        </p:nvPicPr>
        <p:blipFill rotWithShape="1">
          <a:blip r:embed="rId4"/>
          <a:srcRect t="32360" r="42327" b="7596"/>
          <a:stretch/>
        </p:blipFill>
        <p:spPr bwMode="auto">
          <a:xfrm>
            <a:off x="721895" y="1491915"/>
            <a:ext cx="7026442" cy="4292867"/>
          </a:xfrm>
          <a:prstGeom prst="rect">
            <a:avLst/>
          </a:prstGeom>
          <a:ln>
            <a:noFill/>
          </a:ln>
          <a:extLst>
            <a:ext uri="{53640926-AAD7-44D8-BBD7-CCE9431645EC}">
              <a14:shadowObscured xmlns:a14="http://schemas.microsoft.com/office/drawing/2010/main"/>
            </a:ext>
          </a:extLst>
        </p:spPr>
      </p:pic>
      <p:pic>
        <p:nvPicPr>
          <p:cNvPr id="2" name="Recorded Sound">
            <a:hlinkClick r:id="" action="ppaction://media"/>
            <a:extLst>
              <a:ext uri="{FF2B5EF4-FFF2-40B4-BE49-F238E27FC236}">
                <a16:creationId xmlns:a16="http://schemas.microsoft.com/office/drawing/2014/main" id="{0E1C9970-E8C3-F332-36FD-9641FB7EEB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71192" y="413702"/>
            <a:ext cx="406400" cy="406400"/>
          </a:xfrm>
          <a:prstGeom prst="rect">
            <a:avLst/>
          </a:prstGeom>
        </p:spPr>
      </p:pic>
    </p:spTree>
    <p:extLst>
      <p:ext uri="{BB962C8B-B14F-4D97-AF65-F5344CB8AC3E}">
        <p14:creationId xmlns:p14="http://schemas.microsoft.com/office/powerpoint/2010/main" val="4085998621"/>
      </p:ext>
    </p:extLst>
  </p:cSld>
  <p:clrMapOvr>
    <a:masterClrMapping/>
  </p:clrMapOvr>
  <mc:AlternateContent xmlns:mc="http://schemas.openxmlformats.org/markup-compatibility/2006">
    <mc:Choice xmlns:p14="http://schemas.microsoft.com/office/powerpoint/2010/main" Requires="p14">
      <p:transition spd="slow" p14:dur="2000" advTm="10869"/>
    </mc:Choice>
    <mc:Fallback>
      <p:transition spd="slow" advTm="10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latin typeface="Times New Roman" panose="02020603050405020304" charset="0"/>
                <a:cs typeface="Times New Roman" panose="02020603050405020304" charset="0"/>
                <a:sym typeface="+mn-ea"/>
              </a:rPr>
              <a:t>Data Exploration/ Visualization</a:t>
            </a:r>
            <a:endParaRPr lang="en-US" sz="36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r>
              <a:rPr lang="en-US" sz="3200" dirty="0">
                <a:latin typeface="Times New Roman" panose="02020603050405020304" charset="0"/>
                <a:cs typeface="Times New Roman" panose="02020603050405020304" charset="0"/>
              </a:rPr>
              <a:t>Distribution of sentiment labels</a:t>
            </a:r>
          </a:p>
          <a:p>
            <a:r>
              <a:rPr lang="en-US" sz="3200" dirty="0">
                <a:latin typeface="Times New Roman" panose="02020603050405020304" charset="0"/>
                <a:cs typeface="Times New Roman" panose="02020603050405020304" charset="0"/>
              </a:rPr>
              <a:t>Identify frequent words in positive reviews</a:t>
            </a:r>
          </a:p>
          <a:p>
            <a:r>
              <a:rPr lang="en-US" sz="3200" dirty="0">
                <a:latin typeface="Times New Roman" panose="02020603050405020304" charset="0"/>
                <a:cs typeface="Times New Roman" panose="02020603050405020304" charset="0"/>
              </a:rPr>
              <a:t>Impact of review length on sentiment classification</a:t>
            </a:r>
          </a:p>
          <a:p>
            <a:r>
              <a:rPr lang="en-US" sz="3200" dirty="0">
                <a:latin typeface="Times New Roman" panose="02020603050405020304" charset="0"/>
                <a:cs typeface="Times New Roman" panose="02020603050405020304" charset="0"/>
              </a:rPr>
              <a:t>Linguistic &amp; Textual patterns differentiating Positive and Negative</a:t>
            </a:r>
          </a:p>
        </p:txBody>
      </p:sp>
      <p:pic>
        <p:nvPicPr>
          <p:cNvPr id="5" name="Recorded Sound">
            <a:hlinkClick r:id="" action="ppaction://media"/>
            <a:extLst>
              <a:ext uri="{FF2B5EF4-FFF2-40B4-BE49-F238E27FC236}">
                <a16:creationId xmlns:a16="http://schemas.microsoft.com/office/drawing/2014/main" id="{EBA3F1C0-7B32-AB11-38C0-63E316830F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00068" y="29972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824"/>
    </mc:Choice>
    <mc:Fallback>
      <p:transition spd="slow" advTm="2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9235"/>
            <a:ext cx="10515600" cy="723265"/>
          </a:xfrm>
        </p:spPr>
        <p:txBody>
          <a:bodyPr>
            <a:normAutofit fontScale="90000"/>
          </a:bodyPr>
          <a:lstStyle/>
          <a:p>
            <a:r>
              <a:rPr lang="en-IN" altLang="en-US" sz="3600">
                <a:latin typeface="Times New Roman" panose="02020603050405020304" charset="0"/>
                <a:cs typeface="Times New Roman" panose="02020603050405020304" charset="0"/>
              </a:rPr>
              <a:t>DISTRIBUTION OF SENTIMENT LABLES</a:t>
            </a:r>
          </a:p>
        </p:txBody>
      </p:sp>
      <p:pic>
        <p:nvPicPr>
          <p:cNvPr id="150559355" name="Picture 1"/>
          <p:cNvPicPr>
            <a:picLocks noGrp="1" noChangeAspect="1"/>
          </p:cNvPicPr>
          <p:nvPr>
            <p:ph idx="1"/>
          </p:nvPr>
        </p:nvPicPr>
        <p:blipFill rotWithShape="1">
          <a:blip r:embed="rId4"/>
          <a:srcRect l="57569" t="46907" b="7414"/>
          <a:stretch/>
        </p:blipFill>
        <p:spPr>
          <a:xfrm>
            <a:off x="5845718" y="1549790"/>
            <a:ext cx="5127058" cy="2810577"/>
          </a:xfrm>
          <a:prstGeom prst="rect">
            <a:avLst/>
          </a:prstGeom>
        </p:spPr>
      </p:pic>
      <p:pic>
        <p:nvPicPr>
          <p:cNvPr id="3" name="Picture 2">
            <a:extLst>
              <a:ext uri="{FF2B5EF4-FFF2-40B4-BE49-F238E27FC236}">
                <a16:creationId xmlns:a16="http://schemas.microsoft.com/office/drawing/2014/main" id="{4CD79FEC-F2C6-3265-94B6-14CA630579AF}"/>
              </a:ext>
            </a:extLst>
          </p:cNvPr>
          <p:cNvPicPr>
            <a:picLocks noChangeAspect="1"/>
          </p:cNvPicPr>
          <p:nvPr/>
        </p:nvPicPr>
        <p:blipFill rotWithShape="1">
          <a:blip r:embed="rId4"/>
          <a:srcRect t="33080" r="42346"/>
          <a:stretch/>
        </p:blipFill>
        <p:spPr bwMode="auto">
          <a:xfrm>
            <a:off x="527370" y="1235367"/>
            <a:ext cx="5127059" cy="3862288"/>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9D979C8-37A1-4BA3-F405-34F6F984FEFF}"/>
              </a:ext>
            </a:extLst>
          </p:cNvPr>
          <p:cNvSpPr txBox="1"/>
          <p:nvPr/>
        </p:nvSpPr>
        <p:spPr>
          <a:xfrm>
            <a:off x="5890662" y="4574711"/>
            <a:ext cx="5945204" cy="1857368"/>
          </a:xfrm>
          <a:prstGeom prst="rect">
            <a:avLst/>
          </a:prstGeom>
          <a:noFill/>
        </p:spPr>
        <p:txBody>
          <a:bodyPr wrap="square" rtlCol="0">
            <a:spAutoFit/>
          </a:bodyPr>
          <a:lstStyle/>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plot illustrates the distribution of sentiment labels in a dataset. Two bars, each representing the count of reviews classified into two categories: "negative" and "positive". The heights of the bars appear to be almost identical, suggesting that the dataset is relatively balanced in terms of sentiment distribution.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C3C6DB24-E3D0-43CE-41A9-4D30E76EAABB}"/>
              </a:ext>
            </a:extLst>
          </p:cNvPr>
          <p:cNvSpPr txBox="1">
            <a:spLocks/>
          </p:cNvSpPr>
          <p:nvPr/>
        </p:nvSpPr>
        <p:spPr>
          <a:xfrm>
            <a:off x="336081" y="295208"/>
            <a:ext cx="10515600" cy="1049789"/>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 DISTRIBUTION OF SENTIMENT LABELS</a:t>
            </a:r>
          </a:p>
        </p:txBody>
      </p:sp>
      <p:pic>
        <p:nvPicPr>
          <p:cNvPr id="6" name="Recorded Sound">
            <a:hlinkClick r:id="" action="ppaction://media"/>
            <a:extLst>
              <a:ext uri="{FF2B5EF4-FFF2-40B4-BE49-F238E27FC236}">
                <a16:creationId xmlns:a16="http://schemas.microsoft.com/office/drawing/2014/main" id="{A328A156-73A8-95FB-C373-D98756576F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72776" y="539149"/>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943"/>
    </mc:Choice>
    <mc:Fallback>
      <p:transition spd="slow" advTm="21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C168A1-5B9E-2E77-8F3C-BE0457993078}"/>
              </a:ext>
            </a:extLst>
          </p:cNvPr>
          <p:cNvSpPr txBox="1">
            <a:spLocks/>
          </p:cNvSpPr>
          <p:nvPr/>
        </p:nvSpPr>
        <p:spPr>
          <a:xfrm>
            <a:off x="336081" y="295208"/>
            <a:ext cx="10515600" cy="1049789"/>
          </a:xfrm>
          <a:prstGeom prst="rect">
            <a:avLst/>
          </a:prstGeom>
        </p:spPr>
        <p:txBody>
          <a:bodyPr vert="horz" lIns="228600" tIns="228600" rIns="228600" bIns="228600" rtlCol="0" anchor="ctr">
            <a:normAutofit fontScale="85000" lnSpcReduction="10000"/>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 IDENTIFY FREQUENT WORDS IN POSITIVE REVIEW</a:t>
            </a:r>
          </a:p>
        </p:txBody>
      </p:sp>
      <p:pic>
        <p:nvPicPr>
          <p:cNvPr id="6" name="Picture 5">
            <a:extLst>
              <a:ext uri="{FF2B5EF4-FFF2-40B4-BE49-F238E27FC236}">
                <a16:creationId xmlns:a16="http://schemas.microsoft.com/office/drawing/2014/main" id="{CFB8F2AB-5EB1-66CF-921A-EB1417E2B83B}"/>
              </a:ext>
            </a:extLst>
          </p:cNvPr>
          <p:cNvPicPr>
            <a:picLocks noChangeAspect="1"/>
          </p:cNvPicPr>
          <p:nvPr/>
        </p:nvPicPr>
        <p:blipFill rotWithShape="1">
          <a:blip r:embed="rId4"/>
          <a:srcRect r="42819"/>
          <a:stretch/>
        </p:blipFill>
        <p:spPr bwMode="auto">
          <a:xfrm>
            <a:off x="231006" y="1414913"/>
            <a:ext cx="5630779" cy="4581626"/>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7EFC918-9635-16F0-D0D1-F16A6C271B19}"/>
              </a:ext>
            </a:extLst>
          </p:cNvPr>
          <p:cNvPicPr>
            <a:picLocks noChangeAspect="1"/>
          </p:cNvPicPr>
          <p:nvPr/>
        </p:nvPicPr>
        <p:blipFill rotWithShape="1">
          <a:blip r:embed="rId4"/>
          <a:srcRect l="57684" t="46359" r="734" b="8118"/>
          <a:stretch/>
        </p:blipFill>
        <p:spPr bwMode="auto">
          <a:xfrm>
            <a:off x="6096000" y="933651"/>
            <a:ext cx="5630779" cy="323408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B7D479B9-F8B1-67B2-D72D-213E1B41298E}"/>
              </a:ext>
            </a:extLst>
          </p:cNvPr>
          <p:cNvSpPr txBox="1"/>
          <p:nvPr/>
        </p:nvSpPr>
        <p:spPr>
          <a:xfrm>
            <a:off x="5996539" y="3627095"/>
            <a:ext cx="6097604" cy="2450094"/>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most prominent words are "movie", "film", "one", and "story", which suggests these terms are frequently used in the dataset from which the word cloud was generated. Other notable words include "good", "great", "best", "love", and "like", which might indicate positive sentiment in the reviews. The presence of words like "time", "see", "well", and "really" could be part of common phrases used in movie critiques or recommendations.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Recorded Sound">
            <a:hlinkClick r:id="" action="ppaction://media"/>
            <a:extLst>
              <a:ext uri="{FF2B5EF4-FFF2-40B4-BE49-F238E27FC236}">
                <a16:creationId xmlns:a16="http://schemas.microsoft.com/office/drawing/2014/main" id="{3CBE6E33-29A0-B4A2-5579-02D975B38D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85896" y="527251"/>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290"/>
    </mc:Choice>
    <mc:Fallback>
      <p:transition spd="slow" advTm="32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2460"/>
          </a:xfrm>
        </p:spPr>
        <p:txBody>
          <a:bodyPr>
            <a:normAutofit fontScale="90000"/>
          </a:bodyPr>
          <a:lstStyle/>
          <a:p>
            <a:r>
              <a:rPr lang="en-IN" altLang="en-US" sz="3600">
                <a:latin typeface="Times New Roman" panose="02020603050405020304" charset="0"/>
                <a:cs typeface="Times New Roman" panose="02020603050405020304" charset="0"/>
              </a:rPr>
              <a:t>REVIEW LENGTH BY SENTIMENT</a:t>
            </a:r>
          </a:p>
        </p:txBody>
      </p:sp>
      <p:sp>
        <p:nvSpPr>
          <p:cNvPr id="3" name="Title 1">
            <a:extLst>
              <a:ext uri="{FF2B5EF4-FFF2-40B4-BE49-F238E27FC236}">
                <a16:creationId xmlns:a16="http://schemas.microsoft.com/office/drawing/2014/main" id="{5AF78DF9-3465-8EFE-54A9-32D91CDC6854}"/>
              </a:ext>
            </a:extLst>
          </p:cNvPr>
          <p:cNvSpPr txBox="1">
            <a:spLocks/>
          </p:cNvSpPr>
          <p:nvPr/>
        </p:nvSpPr>
        <p:spPr>
          <a:xfrm>
            <a:off x="336081" y="295208"/>
            <a:ext cx="10515600" cy="1049789"/>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 IMPACT OF REVIEW LENGTH</a:t>
            </a:r>
          </a:p>
        </p:txBody>
      </p:sp>
      <p:pic>
        <p:nvPicPr>
          <p:cNvPr id="6" name="Picture 5">
            <a:extLst>
              <a:ext uri="{FF2B5EF4-FFF2-40B4-BE49-F238E27FC236}">
                <a16:creationId xmlns:a16="http://schemas.microsoft.com/office/drawing/2014/main" id="{B7B64FD2-2688-88BF-2322-499D2BEE811A}"/>
              </a:ext>
            </a:extLst>
          </p:cNvPr>
          <p:cNvPicPr>
            <a:picLocks noChangeAspect="1"/>
          </p:cNvPicPr>
          <p:nvPr/>
        </p:nvPicPr>
        <p:blipFill rotWithShape="1">
          <a:blip r:embed="rId4"/>
          <a:srcRect t="77615" r="42969" b="7211"/>
          <a:stretch/>
        </p:blipFill>
        <p:spPr bwMode="auto">
          <a:xfrm>
            <a:off x="5194433" y="1196131"/>
            <a:ext cx="6704798" cy="258857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7139F4C-6281-C23A-464B-7B4A6243F5F0}"/>
              </a:ext>
            </a:extLst>
          </p:cNvPr>
          <p:cNvPicPr>
            <a:picLocks noChangeAspect="1"/>
          </p:cNvPicPr>
          <p:nvPr/>
        </p:nvPicPr>
        <p:blipFill rotWithShape="1">
          <a:blip r:embed="rId4"/>
          <a:srcRect l="57444" t="46185" b="7483"/>
          <a:stretch/>
        </p:blipFill>
        <p:spPr bwMode="auto">
          <a:xfrm>
            <a:off x="181942" y="1687922"/>
            <a:ext cx="5012491" cy="4578124"/>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98976E4D-96DE-B19D-7E9F-610377EC5D6A}"/>
              </a:ext>
            </a:extLst>
          </p:cNvPr>
          <p:cNvSpPr txBox="1"/>
          <p:nvPr/>
        </p:nvSpPr>
        <p:spPr>
          <a:xfrm>
            <a:off x="5378115" y="4222583"/>
            <a:ext cx="6631943" cy="968278"/>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Both negative and positive reviews have a similar range of lengths, with the medians also appearing quite similar. This suggests that the sentiment of a review does not necessarily correlate with its length.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Recorded Sound">
            <a:hlinkClick r:id="" action="ppaction://media"/>
            <a:extLst>
              <a:ext uri="{FF2B5EF4-FFF2-40B4-BE49-F238E27FC236}">
                <a16:creationId xmlns:a16="http://schemas.microsoft.com/office/drawing/2014/main" id="{C89B4A15-74FD-5883-9594-1C68CE8962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9056" y="413702"/>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175"/>
    </mc:Choice>
    <mc:Fallback>
      <p:transition spd="slow" advTm="22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500" y="2321049"/>
            <a:ext cx="3885500" cy="2456442"/>
          </a:xfrm>
        </p:spPr>
        <p:txBody>
          <a:bodyPr/>
          <a:lstStyle/>
          <a:p>
            <a:r>
              <a:rPr lang="en-IN" altLang="en-US" sz="3600" dirty="0">
                <a:latin typeface="Times New Roman" panose="02020603050405020304" charset="0"/>
                <a:cs typeface="Times New Roman" panose="02020603050405020304" charset="0"/>
              </a:rPr>
              <a:t>INTRODUCTION</a:t>
            </a:r>
          </a:p>
        </p:txBody>
      </p:sp>
      <p:sp>
        <p:nvSpPr>
          <p:cNvPr id="3" name="Content Placeholder 2"/>
          <p:cNvSpPr>
            <a:spLocks noGrp="1"/>
          </p:cNvSpPr>
          <p:nvPr>
            <p:ph idx="1"/>
          </p:nvPr>
        </p:nvSpPr>
        <p:spPr>
          <a:xfrm>
            <a:off x="5099196" y="984182"/>
            <a:ext cx="6281873" cy="5313145"/>
          </a:xfrm>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Sentiment analysis, a burgeoning field within natural language processing, plays a pivotal role in deciphering and categorizing subjective information from textual data</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In an era dominated by digital content, understanding public sentiment expressed in reviews, comments, and social media has become increasingly essential.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project focuses on sentiment analysis within the context of IMDB movie reviews, utilizing the powerful capabilities of the R programming language and various libraries.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By delving into the rich IMDB dataset, the project aims to not only categorize sentiments but also explore the intricacies of textual patterns that distinguish positive and negative sentiments in the realm of movie critiques.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altLang="en-US" sz="3200" dirty="0">
              <a:latin typeface="Times New Roman" panose="02020603050405020304" charset="0"/>
              <a:cs typeface="Times New Roman" panose="02020603050405020304" charset="0"/>
            </a:endParaRPr>
          </a:p>
        </p:txBody>
      </p:sp>
      <p:pic>
        <p:nvPicPr>
          <p:cNvPr id="5" name="Recorded Sound">
            <a:hlinkClick r:id="" action="ppaction://media"/>
            <a:extLst>
              <a:ext uri="{FF2B5EF4-FFF2-40B4-BE49-F238E27FC236}">
                <a16:creationId xmlns:a16="http://schemas.microsoft.com/office/drawing/2014/main" id="{470D237B-B05C-CE96-16BE-2D3ED86B97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1069" y="290096"/>
            <a:ext cx="406400" cy="406400"/>
          </a:xfrm>
          <a:prstGeom prst="rect">
            <a:avLst/>
          </a:prstGeom>
        </p:spPr>
      </p:pic>
    </p:spTree>
    <p:extLst>
      <p:ext uri="{BB962C8B-B14F-4D97-AF65-F5344CB8AC3E}">
        <p14:creationId xmlns:p14="http://schemas.microsoft.com/office/powerpoint/2010/main" val="4039525280"/>
      </p:ext>
    </p:extLst>
  </p:cSld>
  <p:clrMapOvr>
    <a:masterClrMapping/>
  </p:clrMapOvr>
  <mc:AlternateContent xmlns:mc="http://schemas.openxmlformats.org/markup-compatibility/2006">
    <mc:Choice xmlns:p14="http://schemas.microsoft.com/office/powerpoint/2010/main" Requires="p14">
      <p:transition spd="slow" p14:dur="2000" advTm="44820"/>
    </mc:Choice>
    <mc:Fallback>
      <p:transition spd="slow" advTm="44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5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E878C7-CDC2-3F56-9602-08D7CD153405}"/>
              </a:ext>
            </a:extLst>
          </p:cNvPr>
          <p:cNvSpPr txBox="1">
            <a:spLocks/>
          </p:cNvSpPr>
          <p:nvPr/>
        </p:nvSpPr>
        <p:spPr>
          <a:xfrm>
            <a:off x="336081" y="295208"/>
            <a:ext cx="10515600" cy="1235209"/>
          </a:xfrm>
          <a:prstGeom prst="rect">
            <a:avLst/>
          </a:prstGeom>
        </p:spPr>
        <p:txBody>
          <a:bodyPr vert="horz" lIns="228600" tIns="228600" rIns="228600" bIns="228600" rtlCol="0" anchor="ctr">
            <a:normAutofit fontScale="77500" lnSpcReduction="20000"/>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LINGUISTIC AND TEXTUAL PATTERNS DIFFERENTIATING POSITIVE AND NEGATIVE REVIEWS </a:t>
            </a:r>
          </a:p>
        </p:txBody>
      </p:sp>
      <p:pic>
        <p:nvPicPr>
          <p:cNvPr id="7" name="Picture 6">
            <a:extLst>
              <a:ext uri="{FF2B5EF4-FFF2-40B4-BE49-F238E27FC236}">
                <a16:creationId xmlns:a16="http://schemas.microsoft.com/office/drawing/2014/main" id="{EC47149F-C6F3-E751-BA99-DC5B4BA67C3F}"/>
              </a:ext>
            </a:extLst>
          </p:cNvPr>
          <p:cNvPicPr>
            <a:picLocks noChangeAspect="1"/>
          </p:cNvPicPr>
          <p:nvPr/>
        </p:nvPicPr>
        <p:blipFill>
          <a:blip r:embed="rId4"/>
          <a:stretch>
            <a:fillRect/>
          </a:stretch>
        </p:blipFill>
        <p:spPr>
          <a:xfrm>
            <a:off x="566538" y="1288138"/>
            <a:ext cx="7884443" cy="5397777"/>
          </a:xfrm>
          <a:prstGeom prst="rect">
            <a:avLst/>
          </a:prstGeom>
        </p:spPr>
      </p:pic>
      <p:sp>
        <p:nvSpPr>
          <p:cNvPr id="9" name="Title 8">
            <a:extLst>
              <a:ext uri="{FF2B5EF4-FFF2-40B4-BE49-F238E27FC236}">
                <a16:creationId xmlns:a16="http://schemas.microsoft.com/office/drawing/2014/main" id="{3F838E8C-B913-BF68-FC5F-A9D1C31F2091}"/>
              </a:ext>
            </a:extLst>
          </p:cNvPr>
          <p:cNvSpPr>
            <a:spLocks noGrp="1"/>
          </p:cNvSpPr>
          <p:nvPr>
            <p:ph type="title"/>
          </p:nvPr>
        </p:nvSpPr>
        <p:spPr/>
        <p:txBody>
          <a:bodyPr/>
          <a:lstStyle/>
          <a:p>
            <a:endParaRPr lang="en-IN"/>
          </a:p>
        </p:txBody>
      </p:sp>
      <p:pic>
        <p:nvPicPr>
          <p:cNvPr id="2" name="Recorded Sound">
            <a:hlinkClick r:id="" action="ppaction://media"/>
            <a:extLst>
              <a:ext uri="{FF2B5EF4-FFF2-40B4-BE49-F238E27FC236}">
                <a16:creationId xmlns:a16="http://schemas.microsoft.com/office/drawing/2014/main" id="{E7411631-2AD1-F3F6-7651-F449F90236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6063" y="506412"/>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672"/>
    </mc:Choice>
    <mc:Fallback>
      <p:transition spd="slow" advTm="17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latin typeface="Times New Roman" panose="02020603050405020304" charset="0"/>
                <a:cs typeface="Times New Roman" panose="02020603050405020304" charset="0"/>
                <a:sym typeface="+mn-ea"/>
              </a:rPr>
              <a:t>Building model</a:t>
            </a:r>
            <a:endParaRPr lang="en-US" sz="36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r>
              <a:rPr lang="en-US" sz="3200" dirty="0">
                <a:latin typeface="Times New Roman" panose="02020603050405020304" charset="0"/>
                <a:cs typeface="Times New Roman" panose="02020603050405020304" charset="0"/>
              </a:rPr>
              <a:t>Split train and test data</a:t>
            </a:r>
          </a:p>
          <a:p>
            <a:r>
              <a:rPr lang="en-US" sz="3200" dirty="0">
                <a:latin typeface="Times New Roman" panose="02020603050405020304" charset="0"/>
                <a:cs typeface="Times New Roman" panose="02020603050405020304" charset="0"/>
              </a:rPr>
              <a:t>Create document feature matrix</a:t>
            </a:r>
          </a:p>
          <a:p>
            <a:r>
              <a:rPr lang="en-US" sz="3200" dirty="0">
                <a:latin typeface="Times New Roman" panose="02020603050405020304" charset="0"/>
                <a:cs typeface="Times New Roman" panose="02020603050405020304" charset="0"/>
              </a:rPr>
              <a:t>Train Naïve Bayes classifier, Logistic reg, SVM</a:t>
            </a:r>
          </a:p>
        </p:txBody>
      </p:sp>
      <p:pic>
        <p:nvPicPr>
          <p:cNvPr id="6" name="Recorded Sound">
            <a:hlinkClick r:id="" action="ppaction://media"/>
            <a:extLst>
              <a:ext uri="{FF2B5EF4-FFF2-40B4-BE49-F238E27FC236}">
                <a16:creationId xmlns:a16="http://schemas.microsoft.com/office/drawing/2014/main" id="{331551C0-B0F9-8CCC-BC25-A5DE8A24C4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00068" y="290095"/>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673"/>
    </mc:Choice>
    <mc:Fallback>
      <p:transition spd="slow" advTm="23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15697-098E-E9F6-20F9-A7F5DDBB5E61}"/>
              </a:ext>
            </a:extLst>
          </p:cNvPr>
          <p:cNvSpPr>
            <a:spLocks noGrp="1"/>
          </p:cNvSpPr>
          <p:nvPr>
            <p:ph type="title"/>
          </p:nvPr>
        </p:nvSpPr>
        <p:spPr/>
        <p:txBody>
          <a:bodyPr/>
          <a:lstStyle/>
          <a:p>
            <a:endParaRPr lang="en-IN"/>
          </a:p>
        </p:txBody>
      </p:sp>
      <p:sp>
        <p:nvSpPr>
          <p:cNvPr id="6" name="Title 1">
            <a:extLst>
              <a:ext uri="{FF2B5EF4-FFF2-40B4-BE49-F238E27FC236}">
                <a16:creationId xmlns:a16="http://schemas.microsoft.com/office/drawing/2014/main" id="{EEAFB444-BC33-97A1-510D-DB683469122C}"/>
              </a:ext>
            </a:extLst>
          </p:cNvPr>
          <p:cNvSpPr txBox="1">
            <a:spLocks/>
          </p:cNvSpPr>
          <p:nvPr/>
        </p:nvSpPr>
        <p:spPr>
          <a:xfrm>
            <a:off x="336081" y="295208"/>
            <a:ext cx="10515600" cy="1235209"/>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SPLIT TRAIN AND TEST DATA &amp; CREATE DFM</a:t>
            </a:r>
          </a:p>
        </p:txBody>
      </p:sp>
      <p:pic>
        <p:nvPicPr>
          <p:cNvPr id="9" name="Picture 8">
            <a:extLst>
              <a:ext uri="{FF2B5EF4-FFF2-40B4-BE49-F238E27FC236}">
                <a16:creationId xmlns:a16="http://schemas.microsoft.com/office/drawing/2014/main" id="{06E8A927-0C2E-AC25-670C-3CC21DD76080}"/>
              </a:ext>
            </a:extLst>
          </p:cNvPr>
          <p:cNvPicPr>
            <a:picLocks noChangeAspect="1"/>
          </p:cNvPicPr>
          <p:nvPr/>
        </p:nvPicPr>
        <p:blipFill>
          <a:blip r:embed="rId4"/>
          <a:stretch>
            <a:fillRect/>
          </a:stretch>
        </p:blipFill>
        <p:spPr>
          <a:xfrm>
            <a:off x="599873" y="1694046"/>
            <a:ext cx="8179169" cy="4235116"/>
          </a:xfrm>
          <a:prstGeom prst="rect">
            <a:avLst/>
          </a:prstGeom>
        </p:spPr>
      </p:pic>
      <p:pic>
        <p:nvPicPr>
          <p:cNvPr id="2" name="Recorded Sound">
            <a:hlinkClick r:id="" action="ppaction://media"/>
            <a:extLst>
              <a:ext uri="{FF2B5EF4-FFF2-40B4-BE49-F238E27FC236}">
                <a16:creationId xmlns:a16="http://schemas.microsoft.com/office/drawing/2014/main" id="{3351C326-1A99-5F75-D7CC-A8E006BAFC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64498" y="709612"/>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232"/>
    </mc:Choice>
    <mc:Fallback>
      <p:transition spd="slow" advTm="14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8350"/>
          </a:xfrm>
        </p:spPr>
        <p:txBody>
          <a:bodyPr>
            <a:normAutofit fontScale="90000"/>
          </a:bodyPr>
          <a:lstStyle/>
          <a:p>
            <a:r>
              <a:rPr lang="en-IN" altLang="en-US" sz="3600">
                <a:latin typeface="Times New Roman" panose="02020603050405020304" charset="0"/>
                <a:cs typeface="Times New Roman" panose="02020603050405020304" charset="0"/>
              </a:rPr>
              <a:t>PREDICTIONS AND ACCURACY</a:t>
            </a:r>
          </a:p>
        </p:txBody>
      </p:sp>
      <p:sp>
        <p:nvSpPr>
          <p:cNvPr id="3" name="Title 1">
            <a:extLst>
              <a:ext uri="{FF2B5EF4-FFF2-40B4-BE49-F238E27FC236}">
                <a16:creationId xmlns:a16="http://schemas.microsoft.com/office/drawing/2014/main" id="{3D30CC12-6E59-25ED-7E2E-8D4EBEB8D0F0}"/>
              </a:ext>
            </a:extLst>
          </p:cNvPr>
          <p:cNvSpPr txBox="1">
            <a:spLocks/>
          </p:cNvSpPr>
          <p:nvPr/>
        </p:nvSpPr>
        <p:spPr>
          <a:xfrm>
            <a:off x="336081" y="295208"/>
            <a:ext cx="10515600" cy="1235209"/>
          </a:xfrm>
          <a:prstGeom prst="rect">
            <a:avLst/>
          </a:prstGeom>
        </p:spPr>
        <p:txBody>
          <a:bodyPr vert="horz" lIns="228600" tIns="228600" rIns="228600" bIns="228600" rtlCol="0" anchor="ctr">
            <a:normAutofit fontScale="92500" lnSpcReduction="20000"/>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TRAIN MODEL USING NAÏVE BAYES, LOGISTIC REGRESSION AND SVM</a:t>
            </a:r>
          </a:p>
        </p:txBody>
      </p:sp>
      <p:pic>
        <p:nvPicPr>
          <p:cNvPr id="6" name="Picture 5">
            <a:extLst>
              <a:ext uri="{FF2B5EF4-FFF2-40B4-BE49-F238E27FC236}">
                <a16:creationId xmlns:a16="http://schemas.microsoft.com/office/drawing/2014/main" id="{26ECC3C7-4B9F-8991-B719-27177163DB7B}"/>
              </a:ext>
            </a:extLst>
          </p:cNvPr>
          <p:cNvPicPr>
            <a:picLocks noChangeAspect="1"/>
          </p:cNvPicPr>
          <p:nvPr/>
        </p:nvPicPr>
        <p:blipFill>
          <a:blip r:embed="rId4"/>
          <a:stretch>
            <a:fillRect/>
          </a:stretch>
        </p:blipFill>
        <p:spPr>
          <a:xfrm>
            <a:off x="612916" y="1593327"/>
            <a:ext cx="5943600" cy="4095204"/>
          </a:xfrm>
          <a:prstGeom prst="rect">
            <a:avLst/>
          </a:prstGeom>
        </p:spPr>
      </p:pic>
      <p:pic>
        <p:nvPicPr>
          <p:cNvPr id="7" name="Picture 6">
            <a:extLst>
              <a:ext uri="{FF2B5EF4-FFF2-40B4-BE49-F238E27FC236}">
                <a16:creationId xmlns:a16="http://schemas.microsoft.com/office/drawing/2014/main" id="{9EB0106F-1C60-28E1-8B81-EB1D9CD57344}"/>
              </a:ext>
            </a:extLst>
          </p:cNvPr>
          <p:cNvPicPr>
            <a:picLocks noChangeAspect="1"/>
          </p:cNvPicPr>
          <p:nvPr/>
        </p:nvPicPr>
        <p:blipFill rotWithShape="1">
          <a:blip r:embed="rId5"/>
          <a:srcRect t="49653" b="6503"/>
          <a:stretch/>
        </p:blipFill>
        <p:spPr bwMode="auto">
          <a:xfrm>
            <a:off x="5394263" y="1211691"/>
            <a:ext cx="5730240" cy="2757817"/>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6FDAF76-6716-65ED-2518-F22FF314ED37}"/>
              </a:ext>
            </a:extLst>
          </p:cNvPr>
          <p:cNvPicPr>
            <a:picLocks noChangeAspect="1"/>
          </p:cNvPicPr>
          <p:nvPr/>
        </p:nvPicPr>
        <p:blipFill rotWithShape="1">
          <a:blip r:embed="rId6"/>
          <a:srcRect t="50003" b="6826"/>
          <a:stretch/>
        </p:blipFill>
        <p:spPr bwMode="auto">
          <a:xfrm>
            <a:off x="5394263" y="4032417"/>
            <a:ext cx="5730240" cy="2757817"/>
          </a:xfrm>
          <a:prstGeom prst="rect">
            <a:avLst/>
          </a:prstGeom>
          <a:ln>
            <a:noFill/>
          </a:ln>
          <a:extLst>
            <a:ext uri="{53640926-AAD7-44D8-BBD7-CCE9431645EC}">
              <a14:shadowObscured xmlns:a14="http://schemas.microsoft.com/office/drawing/2010/main"/>
            </a:ext>
          </a:extLst>
        </p:spPr>
      </p:pic>
      <p:pic>
        <p:nvPicPr>
          <p:cNvPr id="9" name="Recorded Sound">
            <a:hlinkClick r:id="" action="ppaction://media"/>
            <a:extLst>
              <a:ext uri="{FF2B5EF4-FFF2-40B4-BE49-F238E27FC236}">
                <a16:creationId xmlns:a16="http://schemas.microsoft.com/office/drawing/2014/main" id="{A827D27D-4855-7A6C-B74E-E3D398D82D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23065" y="365125"/>
            <a:ext cx="406400" cy="406400"/>
          </a:xfrm>
          <a:prstGeom prst="rect">
            <a:avLst/>
          </a:prstGeom>
        </p:spPr>
      </p:pic>
    </p:spTree>
    <p:extLst>
      <p:ext uri="{BB962C8B-B14F-4D97-AF65-F5344CB8AC3E}">
        <p14:creationId xmlns:p14="http://schemas.microsoft.com/office/powerpoint/2010/main" val="2898665977"/>
      </p:ext>
    </p:extLst>
  </p:cSld>
  <p:clrMapOvr>
    <a:masterClrMapping/>
  </p:clrMapOvr>
  <mc:AlternateContent xmlns:mc="http://schemas.openxmlformats.org/markup-compatibility/2006">
    <mc:Choice xmlns:p14="http://schemas.microsoft.com/office/powerpoint/2010/main" Requires="p14">
      <p:transition spd="slow" p14:dur="2000" advTm="16093"/>
    </mc:Choice>
    <mc:Fallback>
      <p:transition spd="slow" advTm="16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600">
                <a:latin typeface="Times New Roman" panose="02020603050405020304" charset="0"/>
                <a:cs typeface="Times New Roman" panose="02020603050405020304" charset="0"/>
              </a:rPr>
              <a:t>EVALUATING MODEL</a:t>
            </a:r>
          </a:p>
        </p:txBody>
      </p:sp>
      <p:sp>
        <p:nvSpPr>
          <p:cNvPr id="3" name="Content Placeholder 2"/>
          <p:cNvSpPr>
            <a:spLocks noGrp="1"/>
          </p:cNvSpPr>
          <p:nvPr>
            <p:ph idx="1"/>
          </p:nvPr>
        </p:nvSpPr>
        <p:spPr/>
        <p:txBody>
          <a:bodyPr/>
          <a:lstStyle/>
          <a:p>
            <a:r>
              <a:rPr lang="en-US" sz="3200" dirty="0">
                <a:latin typeface="Times New Roman" panose="02020603050405020304" charset="0"/>
                <a:cs typeface="Times New Roman" panose="02020603050405020304" charset="0"/>
              </a:rPr>
              <a:t>Confusion matrix and accuracy metric</a:t>
            </a:r>
          </a:p>
          <a:p>
            <a:r>
              <a:rPr lang="en-US" sz="3200" dirty="0">
                <a:latin typeface="Times New Roman" panose="02020603050405020304" charset="0"/>
                <a:cs typeface="Times New Roman" panose="02020603050405020304" charset="0"/>
              </a:rPr>
              <a:t>ROC curve and AUC </a:t>
            </a:r>
          </a:p>
        </p:txBody>
      </p:sp>
      <p:pic>
        <p:nvPicPr>
          <p:cNvPr id="4" name="Recorded Sound">
            <a:hlinkClick r:id="" action="ppaction://media"/>
            <a:extLst>
              <a:ext uri="{FF2B5EF4-FFF2-40B4-BE49-F238E27FC236}">
                <a16:creationId xmlns:a16="http://schemas.microsoft.com/office/drawing/2014/main" id="{A37ED51C-4A27-D32B-716C-FDEA16175E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11823" y="309345"/>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38"/>
    </mc:Choice>
    <mc:Fallback>
      <p:transition spd="slow" advTm="7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6435"/>
          </a:xfrm>
        </p:spPr>
        <p:txBody>
          <a:bodyPr>
            <a:normAutofit fontScale="90000"/>
          </a:bodyPr>
          <a:lstStyle/>
          <a:p>
            <a:r>
              <a:rPr lang="en-IN" altLang="en-US" sz="4000">
                <a:latin typeface="Times New Roman" panose="02020603050405020304" charset="0"/>
                <a:cs typeface="Times New Roman" panose="02020603050405020304" charset="0"/>
              </a:rPr>
              <a:t>LOGISTIC REGRESSION ACCURACY</a:t>
            </a:r>
          </a:p>
        </p:txBody>
      </p:sp>
      <p:sp>
        <p:nvSpPr>
          <p:cNvPr id="3" name="Title 1">
            <a:extLst>
              <a:ext uri="{FF2B5EF4-FFF2-40B4-BE49-F238E27FC236}">
                <a16:creationId xmlns:a16="http://schemas.microsoft.com/office/drawing/2014/main" id="{A2C0B9B8-660A-AEBC-8897-1B30462F10D3}"/>
              </a:ext>
            </a:extLst>
          </p:cNvPr>
          <p:cNvSpPr txBox="1">
            <a:spLocks/>
          </p:cNvSpPr>
          <p:nvPr/>
        </p:nvSpPr>
        <p:spPr>
          <a:xfrm>
            <a:off x="336081" y="295208"/>
            <a:ext cx="10515600" cy="1235209"/>
          </a:xfrm>
          <a:prstGeom prst="rect">
            <a:avLst/>
          </a:prstGeom>
        </p:spPr>
        <p:txBody>
          <a:bodyPr vert="horz" lIns="228600" tIns="228600" rIns="228600" bIns="228600" rtlCol="0" anchor="ctr">
            <a:normAutofit fontScale="92500"/>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CONFUSION MATRIX AND ACCURACY METRIC</a:t>
            </a:r>
          </a:p>
        </p:txBody>
      </p:sp>
      <p:pic>
        <p:nvPicPr>
          <p:cNvPr id="6" name="Picture 5">
            <a:extLst>
              <a:ext uri="{FF2B5EF4-FFF2-40B4-BE49-F238E27FC236}">
                <a16:creationId xmlns:a16="http://schemas.microsoft.com/office/drawing/2014/main" id="{F7FF9726-794A-A9E2-B627-E6EF4EF337C6}"/>
              </a:ext>
            </a:extLst>
          </p:cNvPr>
          <p:cNvPicPr>
            <a:picLocks noChangeAspect="1"/>
          </p:cNvPicPr>
          <p:nvPr/>
        </p:nvPicPr>
        <p:blipFill rotWithShape="1">
          <a:blip r:embed="rId4"/>
          <a:srcRect t="40771" r="22053"/>
          <a:stretch/>
        </p:blipFill>
        <p:spPr>
          <a:xfrm>
            <a:off x="497414" y="1707348"/>
            <a:ext cx="4632852" cy="3443304"/>
          </a:xfrm>
          <a:prstGeom prst="rect">
            <a:avLst/>
          </a:prstGeom>
        </p:spPr>
      </p:pic>
      <p:pic>
        <p:nvPicPr>
          <p:cNvPr id="7" name="Picture 6">
            <a:extLst>
              <a:ext uri="{FF2B5EF4-FFF2-40B4-BE49-F238E27FC236}">
                <a16:creationId xmlns:a16="http://schemas.microsoft.com/office/drawing/2014/main" id="{6BB9E7A4-6FB4-9B3C-C477-0843ABB6DAEA}"/>
              </a:ext>
            </a:extLst>
          </p:cNvPr>
          <p:cNvPicPr>
            <a:picLocks noChangeAspect="1"/>
          </p:cNvPicPr>
          <p:nvPr/>
        </p:nvPicPr>
        <p:blipFill rotWithShape="1">
          <a:blip r:embed="rId5"/>
          <a:srcRect l="1440" t="68952" r="13229" b="8514"/>
          <a:stretch/>
        </p:blipFill>
        <p:spPr bwMode="auto">
          <a:xfrm>
            <a:off x="6096001" y="1600334"/>
            <a:ext cx="4973052" cy="236582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4788AA4-9D4F-EAD3-5F12-A59AE2B446EC}"/>
              </a:ext>
            </a:extLst>
          </p:cNvPr>
          <p:cNvPicPr>
            <a:picLocks noChangeAspect="1"/>
          </p:cNvPicPr>
          <p:nvPr/>
        </p:nvPicPr>
        <p:blipFill rotWithShape="1">
          <a:blip r:embed="rId6"/>
          <a:srcRect l="1439" t="55204" r="9199" b="6826"/>
          <a:stretch/>
        </p:blipFill>
        <p:spPr bwMode="auto">
          <a:xfrm>
            <a:off x="4006283" y="4432434"/>
            <a:ext cx="5120640" cy="2425566"/>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B1942BCA-C520-0FD9-B121-AD15EE57451F}"/>
              </a:ext>
            </a:extLst>
          </p:cNvPr>
          <p:cNvSpPr txBox="1"/>
          <p:nvPr/>
        </p:nvSpPr>
        <p:spPr>
          <a:xfrm>
            <a:off x="497414" y="1303058"/>
            <a:ext cx="4283242" cy="369332"/>
          </a:xfrm>
          <a:prstGeom prst="rect">
            <a:avLst/>
          </a:prstGeom>
          <a:noFill/>
        </p:spPr>
        <p:txBody>
          <a:bodyPr wrap="square" rtlCol="0">
            <a:spAutoFit/>
          </a:bodyPr>
          <a:lstStyle/>
          <a:p>
            <a:r>
              <a:rPr lang="en-IN" dirty="0"/>
              <a:t>Naïve bayes model</a:t>
            </a:r>
          </a:p>
        </p:txBody>
      </p:sp>
      <p:sp>
        <p:nvSpPr>
          <p:cNvPr id="10" name="TextBox 9">
            <a:extLst>
              <a:ext uri="{FF2B5EF4-FFF2-40B4-BE49-F238E27FC236}">
                <a16:creationId xmlns:a16="http://schemas.microsoft.com/office/drawing/2014/main" id="{5C567D3D-433D-7067-33F1-D883D9D08CD0}"/>
              </a:ext>
            </a:extLst>
          </p:cNvPr>
          <p:cNvSpPr txBox="1"/>
          <p:nvPr/>
        </p:nvSpPr>
        <p:spPr>
          <a:xfrm>
            <a:off x="6024157" y="1256781"/>
            <a:ext cx="4283242" cy="369332"/>
          </a:xfrm>
          <a:prstGeom prst="rect">
            <a:avLst/>
          </a:prstGeom>
          <a:noFill/>
        </p:spPr>
        <p:txBody>
          <a:bodyPr wrap="square" rtlCol="0">
            <a:spAutoFit/>
          </a:bodyPr>
          <a:lstStyle/>
          <a:p>
            <a:r>
              <a:rPr lang="en-IN" dirty="0"/>
              <a:t>Logistic regression model</a:t>
            </a:r>
          </a:p>
        </p:txBody>
      </p:sp>
      <p:sp>
        <p:nvSpPr>
          <p:cNvPr id="11" name="TextBox 10">
            <a:extLst>
              <a:ext uri="{FF2B5EF4-FFF2-40B4-BE49-F238E27FC236}">
                <a16:creationId xmlns:a16="http://schemas.microsoft.com/office/drawing/2014/main" id="{9A41CA1D-6C75-A2EE-58AA-D17A3A04F768}"/>
              </a:ext>
            </a:extLst>
          </p:cNvPr>
          <p:cNvSpPr txBox="1"/>
          <p:nvPr/>
        </p:nvSpPr>
        <p:spPr>
          <a:xfrm>
            <a:off x="3954379" y="4063102"/>
            <a:ext cx="4283242" cy="369332"/>
          </a:xfrm>
          <a:prstGeom prst="rect">
            <a:avLst/>
          </a:prstGeom>
          <a:noFill/>
        </p:spPr>
        <p:txBody>
          <a:bodyPr wrap="square" rtlCol="0">
            <a:spAutoFit/>
          </a:bodyPr>
          <a:lstStyle/>
          <a:p>
            <a:r>
              <a:rPr lang="en-IN" dirty="0"/>
              <a:t>Support vector machine model</a:t>
            </a:r>
          </a:p>
        </p:txBody>
      </p:sp>
      <p:sp>
        <p:nvSpPr>
          <p:cNvPr id="12" name="TextBox 11">
            <a:extLst>
              <a:ext uri="{FF2B5EF4-FFF2-40B4-BE49-F238E27FC236}">
                <a16:creationId xmlns:a16="http://schemas.microsoft.com/office/drawing/2014/main" id="{A15ED75C-855D-721E-02BF-10FFE4C659ED}"/>
              </a:ext>
            </a:extLst>
          </p:cNvPr>
          <p:cNvSpPr txBox="1"/>
          <p:nvPr/>
        </p:nvSpPr>
        <p:spPr>
          <a:xfrm>
            <a:off x="9463807" y="4153302"/>
            <a:ext cx="2567663" cy="923330"/>
          </a:xfrm>
          <a:prstGeom prst="rect">
            <a:avLst/>
          </a:prstGeom>
          <a:noFill/>
        </p:spPr>
        <p:txBody>
          <a:bodyPr wrap="square" rtlCol="0">
            <a:spAutoFit/>
          </a:bodyPr>
          <a:lstStyle/>
          <a:p>
            <a:r>
              <a:rPr lang="en-IN" dirty="0"/>
              <a:t>Logistic regression gave higher accuracy of 87.18%! </a:t>
            </a:r>
          </a:p>
        </p:txBody>
      </p:sp>
      <p:pic>
        <p:nvPicPr>
          <p:cNvPr id="5" name="Recorded Sound">
            <a:hlinkClick r:id="" action="ppaction://media"/>
            <a:extLst>
              <a:ext uri="{FF2B5EF4-FFF2-40B4-BE49-F238E27FC236}">
                <a16:creationId xmlns:a16="http://schemas.microsoft.com/office/drawing/2014/main" id="{7761A116-4F25-9588-6E94-E13E4FD445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53800" y="295208"/>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148"/>
    </mc:Choice>
    <mc:Fallback>
      <p:transition spd="slow" advTm="24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0405"/>
          </a:xfrm>
        </p:spPr>
        <p:txBody>
          <a:bodyPr>
            <a:normAutofit fontScale="90000"/>
          </a:bodyPr>
          <a:lstStyle/>
          <a:p>
            <a:r>
              <a:rPr lang="en-IN" altLang="en-US" sz="3600" dirty="0">
                <a:latin typeface="Times New Roman" panose="02020603050405020304" charset="0"/>
                <a:cs typeface="Times New Roman" panose="02020603050405020304" charset="0"/>
              </a:rPr>
              <a:t>PREDICTION AND SVM ACCURACY</a:t>
            </a:r>
          </a:p>
        </p:txBody>
      </p:sp>
      <p:sp>
        <p:nvSpPr>
          <p:cNvPr id="3" name="Title 1">
            <a:extLst>
              <a:ext uri="{FF2B5EF4-FFF2-40B4-BE49-F238E27FC236}">
                <a16:creationId xmlns:a16="http://schemas.microsoft.com/office/drawing/2014/main" id="{A0396255-BD12-AE71-0B8F-BC9699B9F305}"/>
              </a:ext>
            </a:extLst>
          </p:cNvPr>
          <p:cNvSpPr txBox="1">
            <a:spLocks/>
          </p:cNvSpPr>
          <p:nvPr/>
        </p:nvSpPr>
        <p:spPr>
          <a:xfrm>
            <a:off x="336081" y="295208"/>
            <a:ext cx="10515600" cy="1235209"/>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ROC CURVE AND AUC</a:t>
            </a:r>
          </a:p>
        </p:txBody>
      </p:sp>
      <p:pic>
        <p:nvPicPr>
          <p:cNvPr id="6" name="Picture 5">
            <a:extLst>
              <a:ext uri="{FF2B5EF4-FFF2-40B4-BE49-F238E27FC236}">
                <a16:creationId xmlns:a16="http://schemas.microsoft.com/office/drawing/2014/main" id="{8201C235-5BE2-7831-B168-D055F290881B}"/>
              </a:ext>
            </a:extLst>
          </p:cNvPr>
          <p:cNvPicPr>
            <a:picLocks noChangeAspect="1"/>
          </p:cNvPicPr>
          <p:nvPr/>
        </p:nvPicPr>
        <p:blipFill rotWithShape="1">
          <a:blip r:embed="rId4"/>
          <a:srcRect l="57971" t="46764" b="8151"/>
          <a:stretch/>
        </p:blipFill>
        <p:spPr bwMode="auto">
          <a:xfrm>
            <a:off x="611580" y="1600334"/>
            <a:ext cx="4655168" cy="3449754"/>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10E770E8-CBD2-883C-AE42-8836E89199F5}"/>
              </a:ext>
            </a:extLst>
          </p:cNvPr>
          <p:cNvPicPr>
            <a:picLocks noChangeAspect="1"/>
          </p:cNvPicPr>
          <p:nvPr/>
        </p:nvPicPr>
        <p:blipFill rotWithShape="1">
          <a:blip r:embed="rId5"/>
          <a:srcRect l="57665" t="47086" b="7395"/>
          <a:stretch/>
        </p:blipFill>
        <p:spPr bwMode="auto">
          <a:xfrm>
            <a:off x="6698632" y="360630"/>
            <a:ext cx="4655168" cy="2964581"/>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668AD06-3109-9B8E-E099-79907C616FF1}"/>
              </a:ext>
            </a:extLst>
          </p:cNvPr>
          <p:cNvPicPr>
            <a:picLocks noChangeAspect="1"/>
          </p:cNvPicPr>
          <p:nvPr/>
        </p:nvPicPr>
        <p:blipFill rotWithShape="1">
          <a:blip r:embed="rId6"/>
          <a:srcRect l="57525" t="47497" r="2140" b="8090"/>
          <a:stretch/>
        </p:blipFill>
        <p:spPr bwMode="auto">
          <a:xfrm>
            <a:off x="6811943" y="3698641"/>
            <a:ext cx="4428546" cy="2500028"/>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CB80677D-3DF9-1331-089B-A8B9C95B44E0}"/>
              </a:ext>
            </a:extLst>
          </p:cNvPr>
          <p:cNvSpPr txBox="1"/>
          <p:nvPr/>
        </p:nvSpPr>
        <p:spPr>
          <a:xfrm>
            <a:off x="714339" y="5423518"/>
            <a:ext cx="6097604" cy="64633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All three curves are intended to show the effectiveness of the respective models in classifying the sentiment of the reviews.</a:t>
            </a:r>
            <a:endParaRPr lang="en-IN" dirty="0"/>
          </a:p>
        </p:txBody>
      </p:sp>
      <p:pic>
        <p:nvPicPr>
          <p:cNvPr id="4" name="Recorded Sound">
            <a:hlinkClick r:id="" action="ppaction://media"/>
            <a:extLst>
              <a:ext uri="{FF2B5EF4-FFF2-40B4-BE49-F238E27FC236}">
                <a16:creationId xmlns:a16="http://schemas.microsoft.com/office/drawing/2014/main" id="{EC272F29-33A2-DA84-C06E-51FA00D406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53800" y="642645"/>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570"/>
    </mc:Choice>
    <mc:Fallback>
      <p:transition spd="slow" advTm="15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0405"/>
          </a:xfrm>
        </p:spPr>
        <p:txBody>
          <a:bodyPr>
            <a:normAutofit fontScale="90000"/>
          </a:bodyPr>
          <a:lstStyle/>
          <a:p>
            <a:r>
              <a:rPr lang="en-IN" altLang="en-US" sz="3600" dirty="0">
                <a:latin typeface="Times New Roman" panose="02020603050405020304" charset="0"/>
                <a:cs typeface="Times New Roman" panose="02020603050405020304" charset="0"/>
              </a:rPr>
              <a:t>PREDICTION AND SVM ACCURACY</a:t>
            </a:r>
          </a:p>
        </p:txBody>
      </p:sp>
      <p:sp>
        <p:nvSpPr>
          <p:cNvPr id="3" name="Title 1">
            <a:extLst>
              <a:ext uri="{FF2B5EF4-FFF2-40B4-BE49-F238E27FC236}">
                <a16:creationId xmlns:a16="http://schemas.microsoft.com/office/drawing/2014/main" id="{A0396255-BD12-AE71-0B8F-BC9699B9F305}"/>
              </a:ext>
            </a:extLst>
          </p:cNvPr>
          <p:cNvSpPr txBox="1">
            <a:spLocks/>
          </p:cNvSpPr>
          <p:nvPr/>
        </p:nvSpPr>
        <p:spPr>
          <a:xfrm>
            <a:off x="336081" y="295208"/>
            <a:ext cx="10515600" cy="1235209"/>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ROC CURVE AND AUC</a:t>
            </a:r>
          </a:p>
        </p:txBody>
      </p:sp>
      <p:sp>
        <p:nvSpPr>
          <p:cNvPr id="5" name="TextBox 4">
            <a:extLst>
              <a:ext uri="{FF2B5EF4-FFF2-40B4-BE49-F238E27FC236}">
                <a16:creationId xmlns:a16="http://schemas.microsoft.com/office/drawing/2014/main" id="{9F7D0082-5B19-2B00-A3D3-E8FE3EEE58EE}"/>
              </a:ext>
            </a:extLst>
          </p:cNvPr>
          <p:cNvSpPr txBox="1"/>
          <p:nvPr/>
        </p:nvSpPr>
        <p:spPr>
          <a:xfrm>
            <a:off x="5493619" y="1600334"/>
            <a:ext cx="6097604" cy="671915"/>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AUC is calculated for each model's ROC curve, providing a single metric to assess the model's discriminatory power.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CB69E677-1F18-1485-BFE0-AA602E3BDF61}"/>
              </a:ext>
            </a:extLst>
          </p:cNvPr>
          <p:cNvPicPr>
            <a:picLocks noChangeAspect="1"/>
          </p:cNvPicPr>
          <p:nvPr/>
        </p:nvPicPr>
        <p:blipFill rotWithShape="1">
          <a:blip r:embed="rId4"/>
          <a:srcRect t="73317" r="43043" b="8592"/>
          <a:stretch/>
        </p:blipFill>
        <p:spPr bwMode="auto">
          <a:xfrm>
            <a:off x="424649" y="1681856"/>
            <a:ext cx="4994374" cy="1622911"/>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B807CBBD-90EE-6472-F199-31EAA3672A11}"/>
              </a:ext>
            </a:extLst>
          </p:cNvPr>
          <p:cNvPicPr>
            <a:picLocks noChangeAspect="1"/>
          </p:cNvPicPr>
          <p:nvPr/>
        </p:nvPicPr>
        <p:blipFill rotWithShape="1">
          <a:blip r:embed="rId5"/>
          <a:srcRect t="66748" r="44543" b="7523"/>
          <a:stretch/>
        </p:blipFill>
        <p:spPr bwMode="auto">
          <a:xfrm>
            <a:off x="424649" y="3288115"/>
            <a:ext cx="5068970" cy="1857367"/>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9C34E46C-689C-E68F-9ABA-BC648404FC76}"/>
              </a:ext>
            </a:extLst>
          </p:cNvPr>
          <p:cNvPicPr>
            <a:picLocks noChangeAspect="1"/>
          </p:cNvPicPr>
          <p:nvPr/>
        </p:nvPicPr>
        <p:blipFill rotWithShape="1">
          <a:blip r:embed="rId6"/>
          <a:srcRect t="76164" r="44556" b="7113"/>
          <a:stretch/>
        </p:blipFill>
        <p:spPr bwMode="auto">
          <a:xfrm>
            <a:off x="424650" y="5145482"/>
            <a:ext cx="4994374" cy="1347393"/>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FEF20852-A5EB-A6F8-4AA2-C87D0216ABF3}"/>
              </a:ext>
            </a:extLst>
          </p:cNvPr>
          <p:cNvSpPr txBox="1"/>
          <p:nvPr/>
        </p:nvSpPr>
        <p:spPr>
          <a:xfrm>
            <a:off x="5593881" y="2728384"/>
            <a:ext cx="6097604" cy="1857368"/>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Area Under the Curve (AUC) for the Logistic Regression model is higher compared to the Naive Bayes and Support Vector Machine (SVM) models, this indicates that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Logistic Regression model has a better overall performance </a:t>
            </a:r>
            <a:r>
              <a:rPr lang="en-US" sz="1800" dirty="0">
                <a:effectLst/>
                <a:latin typeface="Calibri" panose="020F0502020204030204" pitchFamily="34" charset="0"/>
                <a:ea typeface="Calibri" panose="020F0502020204030204" pitchFamily="34" charset="0"/>
                <a:cs typeface="Times New Roman" panose="02020603050405020304" pitchFamily="18" charset="0"/>
              </a:rPr>
              <a:t>in terms of distinguishing between the positive and negative classes for this particular sentiment analysis task.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Recorded Sound">
            <a:hlinkClick r:id="" action="ppaction://media"/>
            <a:extLst>
              <a:ext uri="{FF2B5EF4-FFF2-40B4-BE49-F238E27FC236}">
                <a16:creationId xmlns:a16="http://schemas.microsoft.com/office/drawing/2014/main" id="{2D5F197A-223B-F840-2444-03FF8F42CC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53800" y="381268"/>
            <a:ext cx="406400" cy="406400"/>
          </a:xfrm>
          <a:prstGeom prst="rect">
            <a:avLst/>
          </a:prstGeom>
        </p:spPr>
      </p:pic>
    </p:spTree>
    <p:extLst>
      <p:ext uri="{BB962C8B-B14F-4D97-AF65-F5344CB8AC3E}">
        <p14:creationId xmlns:p14="http://schemas.microsoft.com/office/powerpoint/2010/main" val="2923141110"/>
      </p:ext>
    </p:extLst>
  </p:cSld>
  <p:clrMapOvr>
    <a:masterClrMapping/>
  </p:clrMapOvr>
  <mc:AlternateContent xmlns:mc="http://schemas.openxmlformats.org/markup-compatibility/2006">
    <mc:Choice xmlns:p14="http://schemas.microsoft.com/office/powerpoint/2010/main" Requires="p14">
      <p:transition spd="slow" p14:dur="2000" advTm="12125"/>
    </mc:Choice>
    <mc:Fallback>
      <p:transition spd="slow" advTm="12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latin typeface="Times New Roman" panose="02020603050405020304" charset="0"/>
                <a:cs typeface="Times New Roman" panose="02020603050405020304" charset="0"/>
              </a:rPr>
              <a:t>Deploying model</a:t>
            </a:r>
          </a:p>
        </p:txBody>
      </p:sp>
      <p:sp>
        <p:nvSpPr>
          <p:cNvPr id="3" name="Content Placeholder 2"/>
          <p:cNvSpPr>
            <a:spLocks noGrp="1"/>
          </p:cNvSpPr>
          <p:nvPr>
            <p:ph idx="1"/>
          </p:nvPr>
        </p:nvSpPr>
        <p:spPr/>
        <p:txBody>
          <a:bodyPr/>
          <a:lstStyle/>
          <a:p>
            <a:r>
              <a:rPr lang="en-US" sz="3200">
                <a:latin typeface="Times New Roman" panose="02020603050405020304" charset="0"/>
                <a:cs typeface="Times New Roman" panose="02020603050405020304" charset="0"/>
              </a:rPr>
              <a:t>Defining API script</a:t>
            </a:r>
          </a:p>
          <a:p>
            <a:r>
              <a:rPr lang="en-US" sz="3200">
                <a:latin typeface="Times New Roman" panose="02020603050405020304" charset="0"/>
                <a:cs typeface="Times New Roman" panose="02020603050405020304" charset="0"/>
              </a:rPr>
              <a:t>Add sentiment probabilities to API script</a:t>
            </a:r>
          </a:p>
          <a:p>
            <a:r>
              <a:rPr lang="en-US" sz="3200">
                <a:latin typeface="Times New Roman" panose="02020603050405020304" charset="0"/>
                <a:cs typeface="Times New Roman" panose="02020603050405020304" charset="0"/>
              </a:rPr>
              <a:t>Start API server</a:t>
            </a:r>
          </a:p>
          <a:p>
            <a:r>
              <a:rPr lang="en-US" sz="3200">
                <a:latin typeface="Times New Roman" panose="02020603050405020304" charset="0"/>
                <a:cs typeface="Times New Roman" panose="02020603050405020304" charset="0"/>
              </a:rPr>
              <a:t>Sending POST requests to make predictions</a:t>
            </a:r>
          </a:p>
        </p:txBody>
      </p:sp>
      <p:pic>
        <p:nvPicPr>
          <p:cNvPr id="4" name="Recorded Sound">
            <a:hlinkClick r:id="" action="ppaction://media"/>
            <a:extLst>
              <a:ext uri="{FF2B5EF4-FFF2-40B4-BE49-F238E27FC236}">
                <a16:creationId xmlns:a16="http://schemas.microsoft.com/office/drawing/2014/main" id="{35E25BEC-8F79-653D-1030-E7D2E3E662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93920" y="396786"/>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636"/>
    </mc:Choice>
    <mc:Fallback>
      <p:transition spd="slow" advTm="22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4678236" name="Picture 1"/>
          <p:cNvPicPr>
            <a:picLocks noGrp="1" noChangeAspect="1"/>
          </p:cNvPicPr>
          <p:nvPr>
            <p:ph idx="1"/>
          </p:nvPr>
        </p:nvPicPr>
        <p:blipFill>
          <a:blip r:embed="rId4"/>
          <a:stretch>
            <a:fillRect/>
          </a:stretch>
        </p:blipFill>
        <p:spPr>
          <a:xfrm>
            <a:off x="577516" y="466368"/>
            <a:ext cx="10776919" cy="6219781"/>
          </a:xfrm>
          <a:prstGeom prst="rect">
            <a:avLst/>
          </a:prstGeom>
        </p:spPr>
      </p:pic>
      <p:pic>
        <p:nvPicPr>
          <p:cNvPr id="3" name="Recorded Sound">
            <a:hlinkClick r:id="" action="ppaction://media"/>
            <a:extLst>
              <a:ext uri="{FF2B5EF4-FFF2-40B4-BE49-F238E27FC236}">
                <a16:creationId xmlns:a16="http://schemas.microsoft.com/office/drawing/2014/main" id="{FCB74132-C316-B121-AF57-E4D543AB03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3579" y="549977"/>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350"/>
    </mc:Choice>
    <mc:Fallback>
      <p:transition spd="slow" advTm="15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atin typeface="Times New Roman" panose="02020603050405020304" charset="0"/>
                <a:cs typeface="Times New Roman" panose="02020603050405020304" charset="0"/>
              </a:rPr>
              <a:t>PROBLEM STATEMENT</a:t>
            </a:r>
          </a:p>
        </p:txBody>
      </p:sp>
      <p:sp>
        <p:nvSpPr>
          <p:cNvPr id="3" name="Content Placeholder 2"/>
          <p:cNvSpPr>
            <a:spLocks noGrp="1"/>
          </p:cNvSpPr>
          <p:nvPr>
            <p:ph idx="1"/>
          </p:nvPr>
        </p:nvSpPr>
        <p:spPr>
          <a:xfrm>
            <a:off x="5128072" y="733881"/>
            <a:ext cx="6281873" cy="5688530"/>
          </a:xfrm>
        </p:spPr>
        <p:txBody>
          <a:bodyPr>
            <a:normAutofit fontScale="47500" lnSpcReduction="20000"/>
          </a:bodyPr>
          <a:lstStyle/>
          <a:p>
            <a:pPr marL="0" indent="0" algn="just">
              <a:buNone/>
            </a:pPr>
            <a:r>
              <a:rPr lang="en-US" sz="3800" dirty="0">
                <a:effectLst/>
                <a:latin typeface="Calibri" panose="020F0502020204030204" pitchFamily="34" charset="0"/>
                <a:ea typeface="Calibri" panose="020F0502020204030204" pitchFamily="34" charset="0"/>
                <a:cs typeface="Times New Roman" panose="02020603050405020304" pitchFamily="18" charset="0"/>
              </a:rPr>
              <a:t>The project addresses the challenge of effectively analyzing and interpreting the vast and growing volume of textual movie reviews on platforms like IMDb. In the realm of digital content where user-generated reviews significantly influence public perception and decision-making, there is a critical need for an automated system that can accurately classify these reviews into relevant sentiment categories. This task involves dealing with the complexities of natural language, which includes understanding context, nuances, and varied expressions of human emotions in text. The goal is to develop a robust sentiment analysis application that can process large datasets of movie reviews, categorizing them into 'positive' or 'negative' sentiments. The final aim is to deploy this model as an accessible API, providing a practical tool for filmmakers, marketers, recommendation systems, and movie enthusiasts to gauge public sentiment. </a:t>
            </a:r>
            <a:endParaRPr lang="en-IN" altLang="en-US" sz="3200" dirty="0">
              <a:latin typeface="Times New Roman" panose="02020603050405020304" charset="0"/>
              <a:cs typeface="Times New Roman" panose="02020603050405020304" charset="0"/>
            </a:endParaRPr>
          </a:p>
        </p:txBody>
      </p:sp>
      <p:pic>
        <p:nvPicPr>
          <p:cNvPr id="5" name="Recorded Sound">
            <a:hlinkClick r:id="" action="ppaction://media"/>
            <a:extLst>
              <a:ext uri="{FF2B5EF4-FFF2-40B4-BE49-F238E27FC236}">
                <a16:creationId xmlns:a16="http://schemas.microsoft.com/office/drawing/2014/main" id="{B82BC6DC-42E3-0DA7-FC44-FA25348566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06745" y="530681"/>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376"/>
    </mc:Choice>
    <mc:Fallback>
      <p:transition spd="slow" advTm="49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1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7022361" name="Picture 1"/>
          <p:cNvPicPr>
            <a:picLocks noGrp="1" noChangeAspect="1"/>
          </p:cNvPicPr>
          <p:nvPr>
            <p:ph idx="1"/>
          </p:nvPr>
        </p:nvPicPr>
        <p:blipFill rotWithShape="1">
          <a:blip r:embed="rId4"/>
          <a:srcRect r="42433"/>
          <a:stretch/>
        </p:blipFill>
        <p:spPr>
          <a:xfrm>
            <a:off x="520567" y="629602"/>
            <a:ext cx="6053488" cy="5637530"/>
          </a:xfrm>
          <a:prstGeom prst="rect">
            <a:avLst/>
          </a:prstGeom>
        </p:spPr>
      </p:pic>
      <p:sp>
        <p:nvSpPr>
          <p:cNvPr id="4" name="TextBox 3">
            <a:extLst>
              <a:ext uri="{FF2B5EF4-FFF2-40B4-BE49-F238E27FC236}">
                <a16:creationId xmlns:a16="http://schemas.microsoft.com/office/drawing/2014/main" id="{DD18737C-61E0-63A1-B3E6-C1C764AB51F4}"/>
              </a:ext>
            </a:extLst>
          </p:cNvPr>
          <p:cNvSpPr txBox="1"/>
          <p:nvPr/>
        </p:nvSpPr>
        <p:spPr>
          <a:xfrm>
            <a:off x="6689558" y="2121515"/>
            <a:ext cx="5363678" cy="1857368"/>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review: </a:t>
            </a:r>
            <a:r>
              <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“This movie is a masterpiece! The storyline was gripping, the characters were brilliantly portrayed, and the cinematography was stunning. I was thoroughly entertained from the start to finish. Definitely a must-watch!”</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classified into “positive” with 82.37% probability.</a:t>
            </a:r>
          </a:p>
        </p:txBody>
      </p:sp>
      <p:pic>
        <p:nvPicPr>
          <p:cNvPr id="3" name="Recorded Sound">
            <a:hlinkClick r:id="" action="ppaction://media"/>
            <a:extLst>
              <a:ext uri="{FF2B5EF4-FFF2-40B4-BE49-F238E27FC236}">
                <a16:creationId xmlns:a16="http://schemas.microsoft.com/office/drawing/2014/main" id="{B188CFD7-5DEC-E7EE-415C-F877B9BF56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65033" y="629602"/>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443"/>
    </mc:Choice>
    <mc:Fallback>
      <p:transition spd="slow" advTm="15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790" y="365125"/>
            <a:ext cx="10880090" cy="608330"/>
          </a:xfrm>
        </p:spPr>
        <p:txBody>
          <a:bodyPr>
            <a:normAutofit fontScale="90000"/>
          </a:bodyPr>
          <a:lstStyle/>
          <a:p>
            <a:r>
              <a:rPr lang="en-IN" altLang="en-US" sz="4000">
                <a:latin typeface="Times New Roman" panose="02020603050405020304" charset="0"/>
                <a:cs typeface="Times New Roman" panose="02020603050405020304" charset="0"/>
              </a:rPr>
              <a:t>EXAMPLE OF AN SENTIMENT NEGATIVE </a:t>
            </a:r>
          </a:p>
        </p:txBody>
      </p:sp>
      <p:pic>
        <p:nvPicPr>
          <p:cNvPr id="2090655112" name="Picture 1"/>
          <p:cNvPicPr>
            <a:picLocks noGrp="1" noChangeAspect="1"/>
          </p:cNvPicPr>
          <p:nvPr>
            <p:ph idx="1"/>
          </p:nvPr>
        </p:nvPicPr>
        <p:blipFill rotWithShape="1">
          <a:blip r:embed="rId4"/>
          <a:srcRect r="42007"/>
          <a:stretch/>
        </p:blipFill>
        <p:spPr>
          <a:xfrm>
            <a:off x="540452" y="973455"/>
            <a:ext cx="6097604" cy="5579110"/>
          </a:xfrm>
          <a:prstGeom prst="rect">
            <a:avLst/>
          </a:prstGeom>
        </p:spPr>
      </p:pic>
      <p:sp>
        <p:nvSpPr>
          <p:cNvPr id="4" name="TextBox 3">
            <a:extLst>
              <a:ext uri="{FF2B5EF4-FFF2-40B4-BE49-F238E27FC236}">
                <a16:creationId xmlns:a16="http://schemas.microsoft.com/office/drawing/2014/main" id="{7F48C549-F9F7-7BB3-5D69-1873AC53FB56}"/>
              </a:ext>
            </a:extLst>
          </p:cNvPr>
          <p:cNvSpPr txBox="1"/>
          <p:nvPr/>
        </p:nvSpPr>
        <p:spPr>
          <a:xfrm>
            <a:off x="6638056" y="2342896"/>
            <a:ext cx="5697989" cy="1959960"/>
          </a:xfrm>
          <a:prstGeom prst="rect">
            <a:avLst/>
          </a:prstGeom>
          <a:noFill/>
        </p:spPr>
        <p:txBody>
          <a:bodyPr wrap="square">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review : </a:t>
            </a:r>
            <a:r>
              <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"What a disappointment! The plot was weak, full of clichés, and utterly predictable. The acting was subpar, and the special effects were laughable. It was a complete waste of time and money. I wouldn't recommend it to anyone.“</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is classified as “negative” with 97.75% probability.</a:t>
            </a:r>
          </a:p>
        </p:txBody>
      </p:sp>
      <p:pic>
        <p:nvPicPr>
          <p:cNvPr id="3" name="Recorded Sound">
            <a:hlinkClick r:id="" action="ppaction://media"/>
            <a:extLst>
              <a:ext uri="{FF2B5EF4-FFF2-40B4-BE49-F238E27FC236}">
                <a16:creationId xmlns:a16="http://schemas.microsoft.com/office/drawing/2014/main" id="{B5664F1E-8FEB-C61A-022E-B6232A6391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6202" y="365125"/>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382"/>
    </mc:Choice>
    <mc:Fallback>
      <p:transition spd="slow" advTm="11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Times New Roman" panose="02020603050405020304" charset="0"/>
                <a:cs typeface="Times New Roman" panose="02020603050405020304" charset="0"/>
              </a:rPr>
              <a:t>CONCLUSION</a:t>
            </a:r>
          </a:p>
        </p:txBody>
      </p:sp>
      <p:sp>
        <p:nvSpPr>
          <p:cNvPr id="3" name="Content Placeholder 2"/>
          <p:cNvSpPr>
            <a:spLocks noGrp="1"/>
          </p:cNvSpPr>
          <p:nvPr>
            <p:ph idx="1"/>
          </p:nvPr>
        </p:nvSpPr>
        <p:spPr>
          <a:xfrm>
            <a:off x="4908884" y="912734"/>
            <a:ext cx="6549187" cy="5330824"/>
          </a:xfrm>
        </p:spPr>
        <p:txBody>
          <a:bodyPr>
            <a:normAutofit/>
          </a:bodyPr>
          <a:lstStyle/>
          <a:p>
            <a:pPr marL="0" indent="0" algn="jus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sentiment analysis project achieved its primary objective of developing a robust and efficient tool capable of classifying movie reviews into 'positive' or 'negative' sentiments</a:t>
            </a:r>
          </a:p>
          <a:p>
            <a:pPr marL="0" indent="0" algn="jus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was accomplished through meticulous data preprocessing, which included normalization, cleansing, and feature extraction from the textual data. The use of advanced NLP techniques and machine learning models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Through rigorous model evaluation, including accuracy metrics, confusion matrices, ROC curves, and AUC values, the Logistic Regression model emerged as the most effective, striking a balance between accuracy and computational efficiency with 87.18% accuracy. This model was subsequently encapsulated into an API, showcasing the project's full-cycle capability from data analysis to real-world application.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3200" dirty="0">
              <a:latin typeface="Times New Roman" panose="02020603050405020304" charset="0"/>
              <a:cs typeface="Times New Roman" panose="02020603050405020304" charset="0"/>
            </a:endParaRPr>
          </a:p>
        </p:txBody>
      </p:sp>
      <p:pic>
        <p:nvPicPr>
          <p:cNvPr id="4" name="Recorded Sound">
            <a:hlinkClick r:id="" action="ppaction://media"/>
            <a:extLst>
              <a:ext uri="{FF2B5EF4-FFF2-40B4-BE49-F238E27FC236}">
                <a16:creationId xmlns:a16="http://schemas.microsoft.com/office/drawing/2014/main" id="{8C9C9508-E382-8956-B333-339B8C795F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86695" y="208042"/>
            <a:ext cx="406400" cy="406400"/>
          </a:xfrm>
          <a:prstGeom prst="rect">
            <a:avLst/>
          </a:prstGeom>
        </p:spPr>
      </p:pic>
    </p:spTree>
    <p:extLst>
      <p:ext uri="{BB962C8B-B14F-4D97-AF65-F5344CB8AC3E}">
        <p14:creationId xmlns:p14="http://schemas.microsoft.com/office/powerpoint/2010/main" val="3047817731"/>
      </p:ext>
    </p:extLst>
  </p:cSld>
  <p:clrMapOvr>
    <a:masterClrMapping/>
  </p:clrMapOvr>
  <mc:AlternateContent xmlns:mc="http://schemas.openxmlformats.org/markup-compatibility/2006">
    <mc:Choice xmlns:p14="http://schemas.microsoft.com/office/powerpoint/2010/main" Requires="p14">
      <p:transition spd="slow" p14:dur="2000" advTm="38435"/>
    </mc:Choice>
    <mc:Fallback>
      <p:transition spd="slow" advTm="38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Times New Roman" panose="02020603050405020304" charset="0"/>
                <a:cs typeface="Times New Roman" panose="02020603050405020304" charset="0"/>
              </a:rPr>
              <a:t>REFERENCES</a:t>
            </a:r>
          </a:p>
        </p:txBody>
      </p:sp>
      <p:sp>
        <p:nvSpPr>
          <p:cNvPr id="3" name="Content Placeholder 2"/>
          <p:cNvSpPr>
            <a:spLocks noGrp="1"/>
          </p:cNvSpPr>
          <p:nvPr>
            <p:ph idx="1"/>
          </p:nvPr>
        </p:nvSpPr>
        <p:spPr>
          <a:xfrm>
            <a:off x="4908884" y="1280161"/>
            <a:ext cx="6549187" cy="5685293"/>
          </a:xfrm>
        </p:spPr>
        <p:txBody>
          <a:bodyPr>
            <a:normAutofit fontScale="85000" lnSpcReduction="20000"/>
          </a:bodyPr>
          <a:lstStyle/>
          <a:p>
            <a:pPr marL="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[1] Pang, B., &amp; Lee, L. (2008). Opinion mining and sentiment analysis. *Foundations and Trends® in Information Retrieval, 2*(1–2), 1-135.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[2] Kuhn, M., &amp; Johnson, K. (2013). Applied Predictive Modeling. Springer.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[3] Wickham, H., &amp;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Grolemund</a:t>
            </a:r>
            <a:r>
              <a:rPr lang="en-US" sz="1800" dirty="0">
                <a:effectLst/>
                <a:latin typeface="Calibri" panose="020F0502020204030204" pitchFamily="34" charset="0"/>
                <a:ea typeface="Calibri" panose="020F0502020204030204" pitchFamily="34" charset="0"/>
                <a:cs typeface="Times New Roman" panose="02020603050405020304" pitchFamily="18" charset="0"/>
              </a:rPr>
              <a:t>, G. (2016). R for Data Science: Import, Tidy, Transform, Visualize, and Model Data. O'Reilly Media.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[4] Manning, C. D., Raghavan, P., &amp;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Schütze</a:t>
            </a:r>
            <a:r>
              <a:rPr lang="en-US" sz="1800" dirty="0">
                <a:effectLst/>
                <a:latin typeface="Calibri" panose="020F0502020204030204" pitchFamily="34" charset="0"/>
                <a:ea typeface="Calibri" panose="020F0502020204030204" pitchFamily="34" charset="0"/>
                <a:cs typeface="Times New Roman" panose="02020603050405020304" pitchFamily="18" charset="0"/>
              </a:rPr>
              <a:t>, H. (2008). Introduction to Information Retrieval. Cambridge University Press.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[5] Quinlan, J. R. (1993). C4.5: Programs for Machine Learning. Morgan Kaufmann.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[6] James, G., Witten, D., Hastie, T., &amp;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Tibshirani</a:t>
            </a:r>
            <a:r>
              <a:rPr lang="en-US" sz="1800" dirty="0">
                <a:effectLst/>
                <a:latin typeface="Calibri" panose="020F0502020204030204" pitchFamily="34" charset="0"/>
                <a:ea typeface="Calibri" panose="020F0502020204030204" pitchFamily="34" charset="0"/>
                <a:cs typeface="Times New Roman" panose="02020603050405020304" pitchFamily="18" charset="0"/>
              </a:rPr>
              <a:t>, R. (2013). An Introduction to Statistical Learning: with Applications in R. Springer.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[7]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Yu, Hong, et al. "Improved movie review sentiment classification using sentence-level lexicon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polari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Expert Systems with Applications 36.2 (2009)</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Joshi, Mahesh, et al. "Movie reviews and revenues: An experiment in text regression." Proceedings of the 5th international conference on Weblogs and Social Media. 2011.</a:t>
            </a:r>
          </a:p>
          <a:p>
            <a:pPr marL="0" indent="0" algn="just">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 Pak, A., &amp;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Paroubek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 (2010). Twitter as a Corpus for Sentiment Analysis and Opinion Mining.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US" sz="3200" dirty="0">
              <a:latin typeface="Times New Roman" panose="02020603050405020304" charset="0"/>
              <a:cs typeface="Times New Roman" panose="02020603050405020304" charset="0"/>
            </a:endParaRPr>
          </a:p>
        </p:txBody>
      </p:sp>
      <p:pic>
        <p:nvPicPr>
          <p:cNvPr id="5" name="Recorded Sound">
            <a:hlinkClick r:id="" action="ppaction://media"/>
            <a:extLst>
              <a:ext uri="{FF2B5EF4-FFF2-40B4-BE49-F238E27FC236}">
                <a16:creationId xmlns:a16="http://schemas.microsoft.com/office/drawing/2014/main" id="{35166CC1-EDCA-E90C-2186-E07023581C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51671" y="344934"/>
            <a:ext cx="406400" cy="406400"/>
          </a:xfrm>
          <a:prstGeom prst="rect">
            <a:avLst/>
          </a:prstGeom>
        </p:spPr>
      </p:pic>
    </p:spTree>
    <p:extLst>
      <p:ext uri="{BB962C8B-B14F-4D97-AF65-F5344CB8AC3E}">
        <p14:creationId xmlns:p14="http://schemas.microsoft.com/office/powerpoint/2010/main" val="2055660341"/>
      </p:ext>
    </p:extLst>
  </p:cSld>
  <p:clrMapOvr>
    <a:masterClrMapping/>
  </p:clrMapOvr>
  <mc:AlternateContent xmlns:mc="http://schemas.openxmlformats.org/markup-compatibility/2006">
    <mc:Choice xmlns:p14="http://schemas.microsoft.com/office/powerpoint/2010/main" Requires="p14">
      <p:transition spd="slow" p14:dur="2000" advTm="5552"/>
    </mc:Choice>
    <mc:Fallback>
      <p:transition spd="slow" advTm="5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2C890-CE2B-557E-3754-414B2FC368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364764656"/>
      </p:ext>
    </p:extLst>
  </p:cSld>
  <p:clrMapOvr>
    <a:masterClrMapping/>
  </p:clrMapOvr>
  <mc:AlternateContent xmlns:mc="http://schemas.openxmlformats.org/markup-compatibility/2006">
    <mc:Choice xmlns:p14="http://schemas.microsoft.com/office/powerpoint/2010/main" Requires="p14">
      <p:transition spd="slow" p14:dur="2000" advTm="3471"/>
    </mc:Choice>
    <mc:Fallback>
      <p:transition spd="slow" advTm="347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376" y="2349925"/>
            <a:ext cx="3846998" cy="2456442"/>
          </a:xfrm>
        </p:spPr>
        <p:txBody>
          <a:bodyPr/>
          <a:lstStyle/>
          <a:p>
            <a:r>
              <a:rPr lang="en-IN" altLang="en-US" sz="3600" dirty="0">
                <a:latin typeface="Times New Roman" panose="02020603050405020304" charset="0"/>
                <a:cs typeface="Times New Roman" panose="02020603050405020304" charset="0"/>
              </a:rPr>
              <a:t>PROPOSED METHODOLOGY</a:t>
            </a:r>
          </a:p>
        </p:txBody>
      </p:sp>
      <p:sp>
        <p:nvSpPr>
          <p:cNvPr id="3" name="Content Placeholder 2"/>
          <p:cNvSpPr>
            <a:spLocks noGrp="1"/>
          </p:cNvSpPr>
          <p:nvPr>
            <p:ph idx="1"/>
          </p:nvPr>
        </p:nvSpPr>
        <p:spPr>
          <a:xfrm>
            <a:off x="4629751" y="796490"/>
            <a:ext cx="7141945" cy="5265019"/>
          </a:xfrm>
        </p:spPr>
        <p:txBody>
          <a:bodyPr>
            <a:normAutofit fontScale="40000" lnSpcReduction="20000"/>
          </a:bodyPr>
          <a:lstStyle/>
          <a:p>
            <a:pPr marL="0" indent="0">
              <a:buNone/>
            </a:pPr>
            <a:endParaRPr lang="en-US" altLang="en-US" sz="3200" dirty="0">
              <a:latin typeface="Times New Roman" panose="02020603050405020304" charset="0"/>
              <a:cs typeface="Times New Roman" panose="02020603050405020304" charset="0"/>
            </a:endParaRPr>
          </a:p>
          <a:p>
            <a:pPr marL="0" indent="0" algn="just">
              <a:buNone/>
            </a:pPr>
            <a:r>
              <a:rPr lang="en-US" altLang="en-US" sz="4800" dirty="0">
                <a:latin typeface="Times New Roman" panose="02020603050405020304" charset="0"/>
                <a:cs typeface="Times New Roman" panose="02020603050405020304" charset="0"/>
              </a:rPr>
              <a:t>The proposed methodology for the sentiment analysis project on IMDb movie reviews encompasses several key stages, from data acquisition to model deployment. Here is a detailed approach:</a:t>
            </a:r>
          </a:p>
          <a:p>
            <a:pPr algn="just"/>
            <a:r>
              <a:rPr lang="en-US" altLang="en-US" sz="4800" dirty="0">
                <a:latin typeface="Times New Roman" panose="02020603050405020304" charset="0"/>
                <a:cs typeface="Times New Roman" panose="02020603050405020304" charset="0"/>
              </a:rPr>
              <a:t> Data Gathering</a:t>
            </a:r>
          </a:p>
          <a:p>
            <a:pPr algn="just"/>
            <a:r>
              <a:rPr lang="en-US" altLang="en-US" sz="4800" dirty="0">
                <a:latin typeface="Times New Roman" panose="02020603050405020304" charset="0"/>
                <a:cs typeface="Times New Roman" panose="02020603050405020304" charset="0"/>
              </a:rPr>
              <a:t> Data Preparation</a:t>
            </a:r>
          </a:p>
          <a:p>
            <a:pPr algn="just"/>
            <a:r>
              <a:rPr lang="en-US" altLang="en-US" sz="4800" dirty="0">
                <a:latin typeface="Times New Roman" panose="02020603050405020304" charset="0"/>
                <a:cs typeface="Times New Roman" panose="02020603050405020304" charset="0"/>
              </a:rPr>
              <a:t> Data Cleaning</a:t>
            </a:r>
          </a:p>
          <a:p>
            <a:pPr algn="just"/>
            <a:r>
              <a:rPr lang="en-US" altLang="en-US" sz="4800" dirty="0">
                <a:latin typeface="Times New Roman" panose="02020603050405020304" charset="0"/>
                <a:cs typeface="Times New Roman" panose="02020603050405020304" charset="0"/>
              </a:rPr>
              <a:t> Exploratory Data Analysis (EDA)</a:t>
            </a:r>
          </a:p>
          <a:p>
            <a:pPr algn="just"/>
            <a:r>
              <a:rPr lang="en-US" altLang="en-US" sz="4800" dirty="0">
                <a:latin typeface="Times New Roman" panose="02020603050405020304" charset="0"/>
                <a:cs typeface="Times New Roman" panose="02020603050405020304" charset="0"/>
              </a:rPr>
              <a:t> Feature Extraction</a:t>
            </a:r>
          </a:p>
          <a:p>
            <a:pPr algn="just"/>
            <a:r>
              <a:rPr lang="en-US" altLang="en-US" sz="4800" dirty="0">
                <a:latin typeface="Times New Roman" panose="02020603050405020304" charset="0"/>
                <a:cs typeface="Times New Roman" panose="02020603050405020304" charset="0"/>
              </a:rPr>
              <a:t> Model Development and Training</a:t>
            </a:r>
          </a:p>
          <a:p>
            <a:r>
              <a:rPr lang="en-US" altLang="en-US" sz="4800" dirty="0">
                <a:latin typeface="Times New Roman" panose="02020603050405020304" charset="0"/>
                <a:cs typeface="Times New Roman" panose="02020603050405020304" charset="0"/>
              </a:rPr>
              <a:t> Model evaluation</a:t>
            </a:r>
          </a:p>
          <a:p>
            <a:r>
              <a:rPr lang="en-US" altLang="en-US" sz="4800" dirty="0">
                <a:latin typeface="Times New Roman" panose="02020603050405020304" charset="0"/>
                <a:cs typeface="Times New Roman" panose="02020603050405020304" charset="0"/>
              </a:rPr>
              <a:t> API Development and Deployment</a:t>
            </a:r>
          </a:p>
        </p:txBody>
      </p:sp>
      <p:pic>
        <p:nvPicPr>
          <p:cNvPr id="5" name="Recorded Sound">
            <a:hlinkClick r:id="" action="ppaction://media"/>
            <a:extLst>
              <a:ext uri="{FF2B5EF4-FFF2-40B4-BE49-F238E27FC236}">
                <a16:creationId xmlns:a16="http://schemas.microsoft.com/office/drawing/2014/main" id="{7F8255DD-9584-6CBB-ACFA-9081AF5A55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05945" y="39009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242"/>
    </mc:Choice>
    <mc:Fallback>
      <p:transition spd="slow" advTm="2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600">
                <a:latin typeface="Times New Roman" panose="02020603050405020304" charset="0"/>
                <a:cs typeface="Times New Roman" panose="02020603050405020304" charset="0"/>
              </a:rPr>
              <a:t>DATA GATHERING</a:t>
            </a:r>
          </a:p>
        </p:txBody>
      </p:sp>
      <p:sp>
        <p:nvSpPr>
          <p:cNvPr id="3" name="Content Placeholder 2"/>
          <p:cNvSpPr>
            <a:spLocks noGrp="1"/>
          </p:cNvSpPr>
          <p:nvPr>
            <p:ph idx="1"/>
          </p:nvPr>
        </p:nvSpPr>
        <p:spPr>
          <a:xfrm>
            <a:off x="5021496" y="1043818"/>
            <a:ext cx="6281873" cy="5248622"/>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Dataset Source: IMDB 50K Movie Reviews Dataset, Kaggle (</a:t>
            </a: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IMDB Dataset of 50K Movie Reviews (kaggle.com)</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Variables include "review" for textual content and "sentiment" for sentiment labels.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dataset comprises a total of 49,528 unique entries(reviews), each described by 2 attributes(sentiment).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altLang="en-US" sz="3200" dirty="0">
              <a:latin typeface="Times New Roman" panose="02020603050405020304" charset="0"/>
              <a:cs typeface="Times New Roman" panose="02020603050405020304" charset="0"/>
            </a:endParaRPr>
          </a:p>
        </p:txBody>
      </p:sp>
      <p:pic>
        <p:nvPicPr>
          <p:cNvPr id="6" name="Recorded Sound">
            <a:hlinkClick r:id="" action="ppaction://media"/>
            <a:extLst>
              <a:ext uri="{FF2B5EF4-FFF2-40B4-BE49-F238E27FC236}">
                <a16:creationId xmlns:a16="http://schemas.microsoft.com/office/drawing/2014/main" id="{099E7443-66F9-5D71-71B6-1F90DA830D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3579" y="214976"/>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363"/>
    </mc:Choice>
    <mc:Fallback>
      <p:transition spd="slow" advTm="26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latin typeface="Times New Roman" panose="02020603050405020304" charset="0"/>
                <a:cs typeface="Times New Roman" panose="02020603050405020304" charset="0"/>
              </a:rPr>
              <a:t>Data Preparation Steps</a:t>
            </a:r>
          </a:p>
        </p:txBody>
      </p:sp>
      <p:sp>
        <p:nvSpPr>
          <p:cNvPr id="3" name="Content Placeholder 2"/>
          <p:cNvSpPr>
            <a:spLocks noGrp="1"/>
          </p:cNvSpPr>
          <p:nvPr>
            <p:ph idx="1"/>
          </p:nvPr>
        </p:nvSpPr>
        <p:spPr/>
        <p:txBody>
          <a:bodyPr/>
          <a:lstStyle/>
          <a:p>
            <a:r>
              <a:rPr lang="en-US" sz="3200" dirty="0">
                <a:latin typeface="Times New Roman" panose="02020603050405020304" charset="0"/>
                <a:cs typeface="Times New Roman" panose="02020603050405020304" charset="0"/>
              </a:rPr>
              <a:t>Importing the data</a:t>
            </a:r>
            <a:r>
              <a:rPr lang="en-IN" altLang="en-US" sz="3200" dirty="0">
                <a:latin typeface="Times New Roman" panose="02020603050405020304" charset="0"/>
                <a:cs typeface="Times New Roman" panose="02020603050405020304" charset="0"/>
              </a:rPr>
              <a:t>.</a:t>
            </a:r>
            <a:endParaRPr lang="en-US" sz="3200" dirty="0">
              <a:latin typeface="Times New Roman" panose="02020603050405020304" charset="0"/>
              <a:cs typeface="Times New Roman" panose="02020603050405020304" charset="0"/>
            </a:endParaRPr>
          </a:p>
          <a:p>
            <a:r>
              <a:rPr lang="en-US" sz="3200" dirty="0">
                <a:latin typeface="Times New Roman" panose="02020603050405020304" charset="0"/>
                <a:cs typeface="Times New Roman" panose="02020603050405020304" charset="0"/>
              </a:rPr>
              <a:t>Description of data</a:t>
            </a:r>
            <a:r>
              <a:rPr lang="en-IN" altLang="en-US" sz="3200" dirty="0">
                <a:latin typeface="Times New Roman" panose="02020603050405020304" charset="0"/>
                <a:cs typeface="Times New Roman" panose="02020603050405020304" charset="0"/>
              </a:rPr>
              <a:t>.</a:t>
            </a:r>
            <a:endParaRPr lang="en-US" sz="3200" dirty="0">
              <a:latin typeface="Times New Roman" panose="02020603050405020304" charset="0"/>
              <a:cs typeface="Times New Roman" panose="02020603050405020304" charset="0"/>
            </a:endParaRPr>
          </a:p>
          <a:p>
            <a:r>
              <a:rPr lang="en-US" sz="3200" dirty="0">
                <a:latin typeface="Times New Roman" panose="02020603050405020304" charset="0"/>
                <a:cs typeface="Times New Roman" panose="02020603050405020304" charset="0"/>
              </a:rPr>
              <a:t>Checking missed values</a:t>
            </a:r>
            <a:r>
              <a:rPr lang="en-IN" altLang="en-US" sz="3200" dirty="0">
                <a:latin typeface="Times New Roman" panose="02020603050405020304" charset="0"/>
                <a:cs typeface="Times New Roman" panose="02020603050405020304" charset="0"/>
              </a:rPr>
              <a:t> </a:t>
            </a:r>
            <a:r>
              <a:rPr lang="en-US" sz="3200" dirty="0">
                <a:latin typeface="Times New Roman" panose="02020603050405020304" charset="0"/>
                <a:cs typeface="Times New Roman" panose="02020603050405020304" charset="0"/>
              </a:rPr>
              <a:t>/ duplicate entries</a:t>
            </a:r>
            <a:r>
              <a:rPr lang="en-IN" altLang="en-US" sz="3200" dirty="0">
                <a:latin typeface="Times New Roman" panose="02020603050405020304" charset="0"/>
                <a:cs typeface="Times New Roman" panose="02020603050405020304" charset="0"/>
              </a:rPr>
              <a:t>.</a:t>
            </a:r>
            <a:endParaRPr lang="en-US" sz="3200" dirty="0">
              <a:latin typeface="Times New Roman" panose="02020603050405020304" charset="0"/>
              <a:cs typeface="Times New Roman" panose="02020603050405020304" charset="0"/>
            </a:endParaRPr>
          </a:p>
          <a:p>
            <a:r>
              <a:rPr lang="en-US" sz="3200" dirty="0">
                <a:latin typeface="Times New Roman" panose="02020603050405020304" charset="0"/>
                <a:cs typeface="Times New Roman" panose="02020603050405020304" charset="0"/>
              </a:rPr>
              <a:t>Check if data is biased</a:t>
            </a:r>
            <a:r>
              <a:rPr lang="en-IN" altLang="en-US" sz="3200" dirty="0">
                <a:latin typeface="Times New Roman" panose="02020603050405020304" charset="0"/>
                <a:cs typeface="Times New Roman" panose="02020603050405020304" charset="0"/>
              </a:rPr>
              <a:t>.</a:t>
            </a:r>
          </a:p>
        </p:txBody>
      </p:sp>
      <p:pic>
        <p:nvPicPr>
          <p:cNvPr id="4" name="Recorded Sound">
            <a:hlinkClick r:id="" action="ppaction://media"/>
            <a:extLst>
              <a:ext uri="{FF2B5EF4-FFF2-40B4-BE49-F238E27FC236}">
                <a16:creationId xmlns:a16="http://schemas.microsoft.com/office/drawing/2014/main" id="{54A27DF7-B385-D9F9-149B-175A36A904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97120" y="295453"/>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602"/>
    </mc:Choice>
    <mc:Fallback>
      <p:transition spd="slow" advTm="15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1049789"/>
          </a:xfrm>
        </p:spPr>
        <p:txBody>
          <a:bodyPr>
            <a:normAutofit/>
          </a:bodyPr>
          <a:lstStyle/>
          <a:p>
            <a:pPr algn="l"/>
            <a:r>
              <a:rPr lang="en-IN" altLang="en-US" sz="4000" dirty="0">
                <a:solidFill>
                  <a:srgbClr val="FF0000"/>
                </a:solidFill>
                <a:latin typeface="Times New Roman" panose="02020603050405020304" charset="0"/>
                <a:cs typeface="Times New Roman" panose="02020603050405020304" charset="0"/>
              </a:rPr>
              <a:t>IMPORTING THE DATA</a:t>
            </a:r>
          </a:p>
        </p:txBody>
      </p:sp>
      <p:pic>
        <p:nvPicPr>
          <p:cNvPr id="581599307" name="Picture 1"/>
          <p:cNvPicPr>
            <a:picLocks noGrp="1" noChangeAspect="1"/>
          </p:cNvPicPr>
          <p:nvPr>
            <p:ph idx="1"/>
          </p:nvPr>
        </p:nvPicPr>
        <p:blipFill rotWithShape="1">
          <a:blip r:embed="rId5"/>
          <a:srcRect t="21819" r="71240" b="69342"/>
          <a:stretch/>
        </p:blipFill>
        <p:spPr>
          <a:xfrm>
            <a:off x="614952" y="1677202"/>
            <a:ext cx="8298042" cy="3503596"/>
          </a:xfrm>
          <a:prstGeom prst="rect">
            <a:avLst/>
          </a:prstGeom>
        </p:spPr>
      </p:pic>
      <p:pic>
        <p:nvPicPr>
          <p:cNvPr id="3" name="Recorded Sound">
            <a:hlinkClick r:id="" action="ppaction://media"/>
            <a:extLst>
              <a:ext uri="{FF2B5EF4-FFF2-40B4-BE49-F238E27FC236}">
                <a16:creationId xmlns:a16="http://schemas.microsoft.com/office/drawing/2014/main" id="{6E3C3664-9867-5DB4-D305-27FA6AD2CA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50600" y="365124"/>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61"/>
    </mc:Choice>
    <mc:Fallback>
      <p:transition spd="slow" advTm="7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4945"/>
            <a:ext cx="10515600" cy="641350"/>
          </a:xfrm>
        </p:spPr>
        <p:txBody>
          <a:bodyPr>
            <a:normAutofit fontScale="90000"/>
          </a:bodyPr>
          <a:lstStyle/>
          <a:p>
            <a:r>
              <a:rPr lang="en-IN" altLang="en-US" sz="4000">
                <a:latin typeface="Times New Roman" panose="02020603050405020304" charset="0"/>
                <a:cs typeface="Times New Roman" panose="02020603050405020304" charset="0"/>
              </a:rPr>
              <a:t>SUMMARY OF THE DTASETS</a:t>
            </a:r>
          </a:p>
        </p:txBody>
      </p:sp>
      <p:sp>
        <p:nvSpPr>
          <p:cNvPr id="3" name="Title 1">
            <a:extLst>
              <a:ext uri="{FF2B5EF4-FFF2-40B4-BE49-F238E27FC236}">
                <a16:creationId xmlns:a16="http://schemas.microsoft.com/office/drawing/2014/main" id="{44C31D2A-5534-7260-1407-40194E06D993}"/>
              </a:ext>
            </a:extLst>
          </p:cNvPr>
          <p:cNvSpPr txBox="1">
            <a:spLocks/>
          </p:cNvSpPr>
          <p:nvPr/>
        </p:nvSpPr>
        <p:spPr>
          <a:xfrm>
            <a:off x="316830" y="194945"/>
            <a:ext cx="10515600" cy="1049789"/>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 DESCRIPTION OF THE DATA</a:t>
            </a:r>
          </a:p>
        </p:txBody>
      </p:sp>
      <p:sp>
        <p:nvSpPr>
          <p:cNvPr id="5" name="Content Placeholder 4">
            <a:extLst>
              <a:ext uri="{FF2B5EF4-FFF2-40B4-BE49-F238E27FC236}">
                <a16:creationId xmlns:a16="http://schemas.microsoft.com/office/drawing/2014/main" id="{214D76D7-0A25-A1CA-D25F-EEF9C2A98AE8}"/>
              </a:ext>
            </a:extLst>
          </p:cNvPr>
          <p:cNvSpPr>
            <a:spLocks noGrp="1"/>
          </p:cNvSpPr>
          <p:nvPr>
            <p:ph idx="1"/>
          </p:nvPr>
        </p:nvSpPr>
        <p:spPr>
          <a:xfrm>
            <a:off x="4550557" y="836295"/>
            <a:ext cx="6281873" cy="5248622"/>
          </a:xfrm>
        </p:spPr>
        <p:txBody>
          <a:bodyPr/>
          <a:lstStyle/>
          <a:p>
            <a:endParaRPr lang="en-IN" dirty="0"/>
          </a:p>
          <a:p>
            <a:endParaRPr lang="en-IN" dirty="0"/>
          </a:p>
          <a:p>
            <a:endParaRPr lang="en-IN" dirty="0"/>
          </a:p>
        </p:txBody>
      </p:sp>
      <p:pic>
        <p:nvPicPr>
          <p:cNvPr id="6" name="Picture 5">
            <a:extLst>
              <a:ext uri="{FF2B5EF4-FFF2-40B4-BE49-F238E27FC236}">
                <a16:creationId xmlns:a16="http://schemas.microsoft.com/office/drawing/2014/main" id="{F11B4357-F8B3-19F4-C47B-7FC853E51855}"/>
              </a:ext>
            </a:extLst>
          </p:cNvPr>
          <p:cNvPicPr>
            <a:picLocks noChangeAspect="1"/>
          </p:cNvPicPr>
          <p:nvPr/>
        </p:nvPicPr>
        <p:blipFill rotWithShape="1">
          <a:blip r:embed="rId4"/>
          <a:srcRect t="55218" b="16899"/>
          <a:stretch/>
        </p:blipFill>
        <p:spPr bwMode="auto">
          <a:xfrm>
            <a:off x="3552726" y="3783082"/>
            <a:ext cx="7801074" cy="2475712"/>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F050E7D-C31D-7E2D-DD75-276E93D92F4D}"/>
              </a:ext>
            </a:extLst>
          </p:cNvPr>
          <p:cNvPicPr>
            <a:picLocks noChangeAspect="1"/>
          </p:cNvPicPr>
          <p:nvPr/>
        </p:nvPicPr>
        <p:blipFill rotWithShape="1">
          <a:blip r:embed="rId4"/>
          <a:srcRect t="30784" b="44630"/>
          <a:stretch/>
        </p:blipFill>
        <p:spPr bwMode="auto">
          <a:xfrm>
            <a:off x="102669" y="1601484"/>
            <a:ext cx="8316630" cy="251874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CAF97BE1-3F5A-4633-5212-24949F86BCDD}"/>
              </a:ext>
            </a:extLst>
          </p:cNvPr>
          <p:cNvPicPr>
            <a:picLocks noChangeAspect="1"/>
          </p:cNvPicPr>
          <p:nvPr/>
        </p:nvPicPr>
        <p:blipFill rotWithShape="1">
          <a:blip r:embed="rId5"/>
          <a:srcRect t="42761" r="65822" b="39315"/>
          <a:stretch/>
        </p:blipFill>
        <p:spPr bwMode="auto">
          <a:xfrm>
            <a:off x="102669" y="4176978"/>
            <a:ext cx="3417372" cy="1937937"/>
          </a:xfrm>
          <a:prstGeom prst="rect">
            <a:avLst/>
          </a:prstGeom>
          <a:ln>
            <a:noFill/>
          </a:ln>
          <a:extLst>
            <a:ext uri="{53640926-AAD7-44D8-BBD7-CCE9431645EC}">
              <a14:shadowObscured xmlns:a14="http://schemas.microsoft.com/office/drawing/2010/main"/>
            </a:ext>
          </a:extLst>
        </p:spPr>
      </p:pic>
      <p:pic>
        <p:nvPicPr>
          <p:cNvPr id="10" name="Recorded Sound">
            <a:hlinkClick r:id="" action="ppaction://media"/>
            <a:extLst>
              <a:ext uri="{FF2B5EF4-FFF2-40B4-BE49-F238E27FC236}">
                <a16:creationId xmlns:a16="http://schemas.microsoft.com/office/drawing/2014/main" id="{DC557A39-0F5B-6203-4BD8-8010BE0FC2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31242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432"/>
    </mc:Choice>
    <mc:Fallback>
      <p:transition spd="slow" advTm="14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9235"/>
            <a:ext cx="10515600" cy="652145"/>
          </a:xfrm>
        </p:spPr>
        <p:txBody>
          <a:bodyPr>
            <a:normAutofit fontScale="90000"/>
          </a:bodyPr>
          <a:lstStyle/>
          <a:p>
            <a:r>
              <a:rPr lang="en-IN" altLang="en-US" sz="4000" dirty="0">
                <a:latin typeface="Times New Roman" panose="02020603050405020304" charset="0"/>
                <a:cs typeface="Times New Roman" panose="02020603050405020304" charset="0"/>
              </a:rPr>
              <a:t>DUPLICATE ENTRIES AND REVIEWS</a:t>
            </a:r>
          </a:p>
        </p:txBody>
      </p:sp>
      <p:pic>
        <p:nvPicPr>
          <p:cNvPr id="5" name="Picture 4">
            <a:extLst>
              <a:ext uri="{FF2B5EF4-FFF2-40B4-BE49-F238E27FC236}">
                <a16:creationId xmlns:a16="http://schemas.microsoft.com/office/drawing/2014/main" id="{8EDDFE6F-A3D2-1847-6C08-E453DAB4E5DA}"/>
              </a:ext>
            </a:extLst>
          </p:cNvPr>
          <p:cNvPicPr>
            <a:picLocks noChangeAspect="1"/>
          </p:cNvPicPr>
          <p:nvPr/>
        </p:nvPicPr>
        <p:blipFill rotWithShape="1">
          <a:blip r:embed="rId4"/>
          <a:srcRect l="1" t="60379" r="43869" b="6504"/>
          <a:stretch/>
        </p:blipFill>
        <p:spPr bwMode="auto">
          <a:xfrm>
            <a:off x="731521" y="1684421"/>
            <a:ext cx="5775157" cy="3761099"/>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8FF3BAD0-8C73-8A93-8249-6C6F70DB8EF1}"/>
              </a:ext>
            </a:extLst>
          </p:cNvPr>
          <p:cNvSpPr txBox="1">
            <a:spLocks/>
          </p:cNvSpPr>
          <p:nvPr/>
        </p:nvSpPr>
        <p:spPr>
          <a:xfrm>
            <a:off x="270309" y="555307"/>
            <a:ext cx="10515600" cy="641350"/>
          </a:xfrm>
          <a:prstGeom prst="rect">
            <a:avLst/>
          </a:prstGeom>
        </p:spPr>
        <p:txBody>
          <a:bodyPr vert="horz" lIns="228600" tIns="228600" rIns="228600" bIns="228600" rtlCol="0" anchor="ctr">
            <a:normAutofit fontScale="37500" lnSpcReduction="20000"/>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r>
              <a:rPr lang="en-IN" altLang="en-US">
                <a:latin typeface="Times New Roman" panose="02020603050405020304" charset="0"/>
                <a:cs typeface="Times New Roman" panose="02020603050405020304" charset="0"/>
              </a:rPr>
              <a:t>SUMMARY OF THE DTASETS</a:t>
            </a:r>
          </a:p>
        </p:txBody>
      </p:sp>
      <p:sp>
        <p:nvSpPr>
          <p:cNvPr id="8" name="Title 1">
            <a:extLst>
              <a:ext uri="{FF2B5EF4-FFF2-40B4-BE49-F238E27FC236}">
                <a16:creationId xmlns:a16="http://schemas.microsoft.com/office/drawing/2014/main" id="{41CB9FB2-C3E2-7EE1-FF3D-7D9F9EAB5739}"/>
              </a:ext>
            </a:extLst>
          </p:cNvPr>
          <p:cNvSpPr txBox="1">
            <a:spLocks/>
          </p:cNvSpPr>
          <p:nvPr/>
        </p:nvSpPr>
        <p:spPr>
          <a:xfrm>
            <a:off x="838200" y="194945"/>
            <a:ext cx="10515600" cy="641350"/>
          </a:xfrm>
          <a:prstGeom prst="rect">
            <a:avLst/>
          </a:prstGeom>
        </p:spPr>
        <p:txBody>
          <a:bodyPr vert="horz" lIns="228600" tIns="228600" rIns="228600" bIns="228600" rtlCol="0" anchor="ctr">
            <a:normAutofit fontScale="37500" lnSpcReduction="20000"/>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r>
              <a:rPr lang="en-IN" altLang="en-US">
                <a:latin typeface="Times New Roman" panose="02020603050405020304" charset="0"/>
                <a:cs typeface="Times New Roman" panose="02020603050405020304" charset="0"/>
              </a:rPr>
              <a:t>SUMMARY OF THE DTASETS</a:t>
            </a:r>
          </a:p>
        </p:txBody>
      </p:sp>
      <p:sp>
        <p:nvSpPr>
          <p:cNvPr id="9" name="Title 1">
            <a:extLst>
              <a:ext uri="{FF2B5EF4-FFF2-40B4-BE49-F238E27FC236}">
                <a16:creationId xmlns:a16="http://schemas.microsoft.com/office/drawing/2014/main" id="{D3B0C544-E02B-5D70-AA24-DBF7BE786445}"/>
              </a:ext>
            </a:extLst>
          </p:cNvPr>
          <p:cNvSpPr txBox="1">
            <a:spLocks/>
          </p:cNvSpPr>
          <p:nvPr/>
        </p:nvSpPr>
        <p:spPr>
          <a:xfrm>
            <a:off x="316830" y="194945"/>
            <a:ext cx="10515600" cy="1049789"/>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IN" altLang="en-US" dirty="0">
                <a:solidFill>
                  <a:srgbClr val="FF0000"/>
                </a:solidFill>
                <a:latin typeface="Times New Roman" panose="02020603050405020304" charset="0"/>
                <a:cs typeface="Times New Roman" panose="02020603050405020304" charset="0"/>
              </a:rPr>
              <a:t> CHECKING MISSING/DUPLICATE ENTRIES</a:t>
            </a:r>
          </a:p>
        </p:txBody>
      </p:sp>
      <p:sp>
        <p:nvSpPr>
          <p:cNvPr id="10" name="TextBox 9">
            <a:extLst>
              <a:ext uri="{FF2B5EF4-FFF2-40B4-BE49-F238E27FC236}">
                <a16:creationId xmlns:a16="http://schemas.microsoft.com/office/drawing/2014/main" id="{CB86DFC6-3DDA-C76A-F00B-7E28970B324A}"/>
              </a:ext>
            </a:extLst>
          </p:cNvPr>
          <p:cNvSpPr txBox="1"/>
          <p:nvPr/>
        </p:nvSpPr>
        <p:spPr>
          <a:xfrm>
            <a:off x="7149965" y="2483318"/>
            <a:ext cx="3682465" cy="646331"/>
          </a:xfrm>
          <a:prstGeom prst="rect">
            <a:avLst/>
          </a:prstGeom>
          <a:noFill/>
        </p:spPr>
        <p:txBody>
          <a:bodyPr wrap="square" rtlCol="0">
            <a:spAutoFit/>
          </a:bodyPr>
          <a:lstStyle/>
          <a:p>
            <a:r>
              <a:rPr lang="en-IN" dirty="0"/>
              <a:t>Missing values: 0</a:t>
            </a:r>
          </a:p>
          <a:p>
            <a:r>
              <a:rPr lang="en-IN" dirty="0"/>
              <a:t>Duplicate entries: 418</a:t>
            </a:r>
          </a:p>
        </p:txBody>
      </p:sp>
      <p:pic>
        <p:nvPicPr>
          <p:cNvPr id="3" name="Recorded Sound">
            <a:hlinkClick r:id="" action="ppaction://media"/>
            <a:extLst>
              <a:ext uri="{FF2B5EF4-FFF2-40B4-BE49-F238E27FC236}">
                <a16:creationId xmlns:a16="http://schemas.microsoft.com/office/drawing/2014/main" id="{8B15C98D-D79C-33B1-A8B4-487AC41FBF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334152"/>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037"/>
    </mc:Choice>
    <mc:Fallback>
      <p:transition spd="slow" advTm="11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TM16401371[[fn=Atlas]]</Template>
  <TotalTime>1116</TotalTime>
  <Words>1514</Words>
  <Application>Microsoft Office PowerPoint</Application>
  <PresentationFormat>Widescreen</PresentationFormat>
  <Paragraphs>119</Paragraphs>
  <Slides>34</Slides>
  <Notes>1</Notes>
  <HiddenSlides>0</HiddenSlides>
  <MMClips>33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Calibri Light</vt:lpstr>
      <vt:lpstr>Rockwell</vt:lpstr>
      <vt:lpstr>Times New Roman</vt:lpstr>
      <vt:lpstr>Wingdings</vt:lpstr>
      <vt:lpstr>Atlas</vt:lpstr>
      <vt:lpstr>SENTIMENT ANALYSIS ON IMDB MOVIE REVIEWS</vt:lpstr>
      <vt:lpstr>INTRODUCTION</vt:lpstr>
      <vt:lpstr>PROBLEM STATEMENT</vt:lpstr>
      <vt:lpstr>PROPOSED METHODOLOGY</vt:lpstr>
      <vt:lpstr>DATA GATHERING</vt:lpstr>
      <vt:lpstr>Data Preparation Steps</vt:lpstr>
      <vt:lpstr>IMPORTING THE DATA</vt:lpstr>
      <vt:lpstr>SUMMARY OF THE DTASETS</vt:lpstr>
      <vt:lpstr>DUPLICATE ENTRIES AND REVIEWS</vt:lpstr>
      <vt:lpstr>DUPLICATE ENTRIES AND REVIEWS</vt:lpstr>
      <vt:lpstr>DATA CLEANING</vt:lpstr>
      <vt:lpstr>PowerPoint Presentation</vt:lpstr>
      <vt:lpstr>CLASS DISTRIBUTION</vt:lpstr>
      <vt:lpstr>CLASS DISTRIBUTION</vt:lpstr>
      <vt:lpstr>PowerPoint Presentation</vt:lpstr>
      <vt:lpstr>Data Exploration/ Visualization</vt:lpstr>
      <vt:lpstr>DISTRIBUTION OF SENTIMENT LABLES</vt:lpstr>
      <vt:lpstr>PowerPoint Presentation</vt:lpstr>
      <vt:lpstr>REVIEW LENGTH BY SENTIMENT</vt:lpstr>
      <vt:lpstr>PowerPoint Presentation</vt:lpstr>
      <vt:lpstr>Building model</vt:lpstr>
      <vt:lpstr>PowerPoint Presentation</vt:lpstr>
      <vt:lpstr>PREDICTIONS AND ACCURACY</vt:lpstr>
      <vt:lpstr>EVALUATING MODEL</vt:lpstr>
      <vt:lpstr>LOGISTIC REGRESSION ACCURACY</vt:lpstr>
      <vt:lpstr>PREDICTION AND SVM ACCURACY</vt:lpstr>
      <vt:lpstr>PREDICTION AND SVM ACCURACY</vt:lpstr>
      <vt:lpstr>Deploying model</vt:lpstr>
      <vt:lpstr>PowerPoint Presentation</vt:lpstr>
      <vt:lpstr>PowerPoint Presentation</vt:lpstr>
      <vt:lpstr>EXAMPLE OF AN SENTIMENT NEGATIVE </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IMDB MOVIE REVIEWS</dc:title>
  <dc:creator>Sanjana Rayarala</dc:creator>
  <cp:lastModifiedBy>Sanjana Rayarala</cp:lastModifiedBy>
  <cp:revision>10</cp:revision>
  <dcterms:created xsi:type="dcterms:W3CDTF">2023-12-02T18:29:29Z</dcterms:created>
  <dcterms:modified xsi:type="dcterms:W3CDTF">2023-12-04T03:29:14Z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0DD9A180DFFF4DD2983FCC696DED7920_11</vt:lpwstr>
  </property>
  <property fmtid="{D5CDD505-2E9C-101B-9397-08002B2CF9AE}" pid="3" name="KSOProductBuildVer">
    <vt:lpwstr>1033-12.2.0.13306</vt:lpwstr>
  </property>
</Properties>
</file>